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3" r:id="rId11"/>
    <p:sldId id="264" r:id="rId12"/>
    <p:sldId id="266" r:id="rId13"/>
    <p:sldId id="268" r:id="rId14"/>
    <p:sldId id="272" r:id="rId15"/>
    <p:sldId id="269" r:id="rId16"/>
    <p:sldId id="270"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72DFAC-3A58-482C-99E2-1787EB195A5C}" v="36" dt="2020-10-13T19:33:43.0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23" d="100"/>
          <a:sy n="123" d="100"/>
        </p:scale>
        <p:origin x="114"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1BF57-6968-4288-89AB-B179B415BB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54C59F-7861-4283-8387-913F13EBC0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01EE04-0511-4577-8094-4406158CF0EC}"/>
              </a:ext>
            </a:extLst>
          </p:cNvPr>
          <p:cNvSpPr>
            <a:spLocks noGrp="1"/>
          </p:cNvSpPr>
          <p:nvPr>
            <p:ph type="dt" sz="half" idx="10"/>
          </p:nvPr>
        </p:nvSpPr>
        <p:spPr/>
        <p:txBody>
          <a:bodyPr/>
          <a:lstStyle/>
          <a:p>
            <a:fld id="{EFDB9F7F-F311-4A58-8046-CC76FD489399}" type="datetimeFigureOut">
              <a:rPr lang="en-US" smtClean="0"/>
              <a:t>1/11/2021</a:t>
            </a:fld>
            <a:endParaRPr lang="en-US"/>
          </a:p>
        </p:txBody>
      </p:sp>
      <p:sp>
        <p:nvSpPr>
          <p:cNvPr id="5" name="Footer Placeholder 4">
            <a:extLst>
              <a:ext uri="{FF2B5EF4-FFF2-40B4-BE49-F238E27FC236}">
                <a16:creationId xmlns:a16="http://schemas.microsoft.com/office/drawing/2014/main" id="{37903164-1030-48EE-ACFF-8B8B97C30E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142288-A300-46A6-9463-326731D3323A}"/>
              </a:ext>
            </a:extLst>
          </p:cNvPr>
          <p:cNvSpPr>
            <a:spLocks noGrp="1"/>
          </p:cNvSpPr>
          <p:nvPr>
            <p:ph type="sldNum" sz="quarter" idx="12"/>
          </p:nvPr>
        </p:nvSpPr>
        <p:spPr/>
        <p:txBody>
          <a:bodyPr/>
          <a:lstStyle/>
          <a:p>
            <a:fld id="{47CBFEAC-A627-4D78-9CE7-11C6A05707FF}" type="slidenum">
              <a:rPr lang="en-US" smtClean="0"/>
              <a:t>‹#›</a:t>
            </a:fld>
            <a:endParaRPr lang="en-US"/>
          </a:p>
        </p:txBody>
      </p:sp>
    </p:spTree>
    <p:extLst>
      <p:ext uri="{BB962C8B-B14F-4D97-AF65-F5344CB8AC3E}">
        <p14:creationId xmlns:p14="http://schemas.microsoft.com/office/powerpoint/2010/main" val="3954299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66F70-4313-4F2B-BC2F-1D30F881FE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CBC654-FB76-4809-9A2F-3696B07C58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7C6509-6B6D-441C-98B0-D5BB30C26210}"/>
              </a:ext>
            </a:extLst>
          </p:cNvPr>
          <p:cNvSpPr>
            <a:spLocks noGrp="1"/>
          </p:cNvSpPr>
          <p:nvPr>
            <p:ph type="dt" sz="half" idx="10"/>
          </p:nvPr>
        </p:nvSpPr>
        <p:spPr/>
        <p:txBody>
          <a:bodyPr/>
          <a:lstStyle/>
          <a:p>
            <a:fld id="{EFDB9F7F-F311-4A58-8046-CC76FD489399}" type="datetimeFigureOut">
              <a:rPr lang="en-US" smtClean="0"/>
              <a:t>1/11/2021</a:t>
            </a:fld>
            <a:endParaRPr lang="en-US"/>
          </a:p>
        </p:txBody>
      </p:sp>
      <p:sp>
        <p:nvSpPr>
          <p:cNvPr id="5" name="Footer Placeholder 4">
            <a:extLst>
              <a:ext uri="{FF2B5EF4-FFF2-40B4-BE49-F238E27FC236}">
                <a16:creationId xmlns:a16="http://schemas.microsoft.com/office/drawing/2014/main" id="{76FE3FC2-BB4C-4FB5-A1A6-82483E728B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33CD60-B2A3-4627-857D-9778BCBD0E10}"/>
              </a:ext>
            </a:extLst>
          </p:cNvPr>
          <p:cNvSpPr>
            <a:spLocks noGrp="1"/>
          </p:cNvSpPr>
          <p:nvPr>
            <p:ph type="sldNum" sz="quarter" idx="12"/>
          </p:nvPr>
        </p:nvSpPr>
        <p:spPr/>
        <p:txBody>
          <a:bodyPr/>
          <a:lstStyle/>
          <a:p>
            <a:fld id="{47CBFEAC-A627-4D78-9CE7-11C6A05707FF}" type="slidenum">
              <a:rPr lang="en-US" smtClean="0"/>
              <a:t>‹#›</a:t>
            </a:fld>
            <a:endParaRPr lang="en-US"/>
          </a:p>
        </p:txBody>
      </p:sp>
    </p:spTree>
    <p:extLst>
      <p:ext uri="{BB962C8B-B14F-4D97-AF65-F5344CB8AC3E}">
        <p14:creationId xmlns:p14="http://schemas.microsoft.com/office/powerpoint/2010/main" val="464507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494EDA-0D96-448B-81EE-29EAEF02946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797778-BA8B-4025-8DFD-0A3C316F0F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5979C0-6BB3-4E84-9AA3-A8D69A0B107B}"/>
              </a:ext>
            </a:extLst>
          </p:cNvPr>
          <p:cNvSpPr>
            <a:spLocks noGrp="1"/>
          </p:cNvSpPr>
          <p:nvPr>
            <p:ph type="dt" sz="half" idx="10"/>
          </p:nvPr>
        </p:nvSpPr>
        <p:spPr/>
        <p:txBody>
          <a:bodyPr/>
          <a:lstStyle/>
          <a:p>
            <a:fld id="{EFDB9F7F-F311-4A58-8046-CC76FD489399}" type="datetimeFigureOut">
              <a:rPr lang="en-US" smtClean="0"/>
              <a:t>1/11/2021</a:t>
            </a:fld>
            <a:endParaRPr lang="en-US"/>
          </a:p>
        </p:txBody>
      </p:sp>
      <p:sp>
        <p:nvSpPr>
          <p:cNvPr id="5" name="Footer Placeholder 4">
            <a:extLst>
              <a:ext uri="{FF2B5EF4-FFF2-40B4-BE49-F238E27FC236}">
                <a16:creationId xmlns:a16="http://schemas.microsoft.com/office/drawing/2014/main" id="{52650C07-44E7-4E5A-90A7-9AAC1EDAAB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5E7108-8AAC-4E98-AE8F-420D147C696A}"/>
              </a:ext>
            </a:extLst>
          </p:cNvPr>
          <p:cNvSpPr>
            <a:spLocks noGrp="1"/>
          </p:cNvSpPr>
          <p:nvPr>
            <p:ph type="sldNum" sz="quarter" idx="12"/>
          </p:nvPr>
        </p:nvSpPr>
        <p:spPr/>
        <p:txBody>
          <a:bodyPr/>
          <a:lstStyle/>
          <a:p>
            <a:fld id="{47CBFEAC-A627-4D78-9CE7-11C6A05707FF}" type="slidenum">
              <a:rPr lang="en-US" smtClean="0"/>
              <a:t>‹#›</a:t>
            </a:fld>
            <a:endParaRPr lang="en-US"/>
          </a:p>
        </p:txBody>
      </p:sp>
    </p:spTree>
    <p:extLst>
      <p:ext uri="{BB962C8B-B14F-4D97-AF65-F5344CB8AC3E}">
        <p14:creationId xmlns:p14="http://schemas.microsoft.com/office/powerpoint/2010/main" val="585857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4AD3A-D965-444C-B389-357E7FC310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AD5757-DD05-4338-8BAD-B176002D8D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B464AA-8E96-4D6E-9F24-148DD5B4C04F}"/>
              </a:ext>
            </a:extLst>
          </p:cNvPr>
          <p:cNvSpPr>
            <a:spLocks noGrp="1"/>
          </p:cNvSpPr>
          <p:nvPr>
            <p:ph type="dt" sz="half" idx="10"/>
          </p:nvPr>
        </p:nvSpPr>
        <p:spPr/>
        <p:txBody>
          <a:bodyPr/>
          <a:lstStyle/>
          <a:p>
            <a:fld id="{EFDB9F7F-F311-4A58-8046-CC76FD489399}" type="datetimeFigureOut">
              <a:rPr lang="en-US" smtClean="0"/>
              <a:t>1/11/2021</a:t>
            </a:fld>
            <a:endParaRPr lang="en-US"/>
          </a:p>
        </p:txBody>
      </p:sp>
      <p:sp>
        <p:nvSpPr>
          <p:cNvPr id="5" name="Footer Placeholder 4">
            <a:extLst>
              <a:ext uri="{FF2B5EF4-FFF2-40B4-BE49-F238E27FC236}">
                <a16:creationId xmlns:a16="http://schemas.microsoft.com/office/drawing/2014/main" id="{41CE1CFE-E7CD-47B3-9F78-17EBF11567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C34419-0339-474B-994F-E7AEF4875D66}"/>
              </a:ext>
            </a:extLst>
          </p:cNvPr>
          <p:cNvSpPr>
            <a:spLocks noGrp="1"/>
          </p:cNvSpPr>
          <p:nvPr>
            <p:ph type="sldNum" sz="quarter" idx="12"/>
          </p:nvPr>
        </p:nvSpPr>
        <p:spPr/>
        <p:txBody>
          <a:bodyPr/>
          <a:lstStyle/>
          <a:p>
            <a:fld id="{47CBFEAC-A627-4D78-9CE7-11C6A05707FF}" type="slidenum">
              <a:rPr lang="en-US" smtClean="0"/>
              <a:t>‹#›</a:t>
            </a:fld>
            <a:endParaRPr lang="en-US"/>
          </a:p>
        </p:txBody>
      </p:sp>
    </p:spTree>
    <p:extLst>
      <p:ext uri="{BB962C8B-B14F-4D97-AF65-F5344CB8AC3E}">
        <p14:creationId xmlns:p14="http://schemas.microsoft.com/office/powerpoint/2010/main" val="3100090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B38A6-649F-4AA6-B364-BB69D12CB1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86B30B-6F64-4490-B7D6-46C88E4C15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B2F400-B88A-4DCF-BE8B-2DD0FF4B2AF4}"/>
              </a:ext>
            </a:extLst>
          </p:cNvPr>
          <p:cNvSpPr>
            <a:spLocks noGrp="1"/>
          </p:cNvSpPr>
          <p:nvPr>
            <p:ph type="dt" sz="half" idx="10"/>
          </p:nvPr>
        </p:nvSpPr>
        <p:spPr/>
        <p:txBody>
          <a:bodyPr/>
          <a:lstStyle/>
          <a:p>
            <a:fld id="{EFDB9F7F-F311-4A58-8046-CC76FD489399}" type="datetimeFigureOut">
              <a:rPr lang="en-US" smtClean="0"/>
              <a:t>1/11/2021</a:t>
            </a:fld>
            <a:endParaRPr lang="en-US"/>
          </a:p>
        </p:txBody>
      </p:sp>
      <p:sp>
        <p:nvSpPr>
          <p:cNvPr id="5" name="Footer Placeholder 4">
            <a:extLst>
              <a:ext uri="{FF2B5EF4-FFF2-40B4-BE49-F238E27FC236}">
                <a16:creationId xmlns:a16="http://schemas.microsoft.com/office/drawing/2014/main" id="{2670C98A-3A1D-4FD8-85A1-C04A74971E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12A6EA-75C1-4C5A-B17D-7FF96AB50321}"/>
              </a:ext>
            </a:extLst>
          </p:cNvPr>
          <p:cNvSpPr>
            <a:spLocks noGrp="1"/>
          </p:cNvSpPr>
          <p:nvPr>
            <p:ph type="sldNum" sz="quarter" idx="12"/>
          </p:nvPr>
        </p:nvSpPr>
        <p:spPr/>
        <p:txBody>
          <a:bodyPr/>
          <a:lstStyle/>
          <a:p>
            <a:fld id="{47CBFEAC-A627-4D78-9CE7-11C6A05707FF}" type="slidenum">
              <a:rPr lang="en-US" smtClean="0"/>
              <a:t>‹#›</a:t>
            </a:fld>
            <a:endParaRPr lang="en-US"/>
          </a:p>
        </p:txBody>
      </p:sp>
    </p:spTree>
    <p:extLst>
      <p:ext uri="{BB962C8B-B14F-4D97-AF65-F5344CB8AC3E}">
        <p14:creationId xmlns:p14="http://schemas.microsoft.com/office/powerpoint/2010/main" val="420270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87878-175E-4A1F-ABD5-585D0A2107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7E7955-6472-46F2-BC89-9EDD7640E1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931891-3FCA-4932-8C80-9066CC852E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BF76A4-76C6-4A34-8E9F-C79DFE718E22}"/>
              </a:ext>
            </a:extLst>
          </p:cNvPr>
          <p:cNvSpPr>
            <a:spLocks noGrp="1"/>
          </p:cNvSpPr>
          <p:nvPr>
            <p:ph type="dt" sz="half" idx="10"/>
          </p:nvPr>
        </p:nvSpPr>
        <p:spPr/>
        <p:txBody>
          <a:bodyPr/>
          <a:lstStyle/>
          <a:p>
            <a:fld id="{EFDB9F7F-F311-4A58-8046-CC76FD489399}" type="datetimeFigureOut">
              <a:rPr lang="en-US" smtClean="0"/>
              <a:t>1/11/2021</a:t>
            </a:fld>
            <a:endParaRPr lang="en-US"/>
          </a:p>
        </p:txBody>
      </p:sp>
      <p:sp>
        <p:nvSpPr>
          <p:cNvPr id="6" name="Footer Placeholder 5">
            <a:extLst>
              <a:ext uri="{FF2B5EF4-FFF2-40B4-BE49-F238E27FC236}">
                <a16:creationId xmlns:a16="http://schemas.microsoft.com/office/drawing/2014/main" id="{874E191C-9B6D-447D-BAC4-8C391F2AE0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7075F6-8CFA-47BA-89DC-D23E46667671}"/>
              </a:ext>
            </a:extLst>
          </p:cNvPr>
          <p:cNvSpPr>
            <a:spLocks noGrp="1"/>
          </p:cNvSpPr>
          <p:nvPr>
            <p:ph type="sldNum" sz="quarter" idx="12"/>
          </p:nvPr>
        </p:nvSpPr>
        <p:spPr/>
        <p:txBody>
          <a:bodyPr/>
          <a:lstStyle/>
          <a:p>
            <a:fld id="{47CBFEAC-A627-4D78-9CE7-11C6A05707FF}" type="slidenum">
              <a:rPr lang="en-US" smtClean="0"/>
              <a:t>‹#›</a:t>
            </a:fld>
            <a:endParaRPr lang="en-US"/>
          </a:p>
        </p:txBody>
      </p:sp>
    </p:spTree>
    <p:extLst>
      <p:ext uri="{BB962C8B-B14F-4D97-AF65-F5344CB8AC3E}">
        <p14:creationId xmlns:p14="http://schemas.microsoft.com/office/powerpoint/2010/main" val="969604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9A551-1ED4-497C-8E8D-683CF8ECC8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525566-9DE2-481F-8785-0BAE40CD06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12D551-A0CC-4367-BC09-AFA8078DAAC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A05003-E152-4F77-BEA2-3442D609A0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9B36CA-3A95-4290-9692-2470C72DB6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B38800-4FF6-438E-B12F-9809ED51B074}"/>
              </a:ext>
            </a:extLst>
          </p:cNvPr>
          <p:cNvSpPr>
            <a:spLocks noGrp="1"/>
          </p:cNvSpPr>
          <p:nvPr>
            <p:ph type="dt" sz="half" idx="10"/>
          </p:nvPr>
        </p:nvSpPr>
        <p:spPr/>
        <p:txBody>
          <a:bodyPr/>
          <a:lstStyle/>
          <a:p>
            <a:fld id="{EFDB9F7F-F311-4A58-8046-CC76FD489399}" type="datetimeFigureOut">
              <a:rPr lang="en-US" smtClean="0"/>
              <a:t>1/11/2021</a:t>
            </a:fld>
            <a:endParaRPr lang="en-US"/>
          </a:p>
        </p:txBody>
      </p:sp>
      <p:sp>
        <p:nvSpPr>
          <p:cNvPr id="8" name="Footer Placeholder 7">
            <a:extLst>
              <a:ext uri="{FF2B5EF4-FFF2-40B4-BE49-F238E27FC236}">
                <a16:creationId xmlns:a16="http://schemas.microsoft.com/office/drawing/2014/main" id="{002E2833-FF95-46B8-8316-357E51342D0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B64FCED-6F23-4B11-9808-331B4D5E779E}"/>
              </a:ext>
            </a:extLst>
          </p:cNvPr>
          <p:cNvSpPr>
            <a:spLocks noGrp="1"/>
          </p:cNvSpPr>
          <p:nvPr>
            <p:ph type="sldNum" sz="quarter" idx="12"/>
          </p:nvPr>
        </p:nvSpPr>
        <p:spPr/>
        <p:txBody>
          <a:bodyPr/>
          <a:lstStyle/>
          <a:p>
            <a:fld id="{47CBFEAC-A627-4D78-9CE7-11C6A05707FF}" type="slidenum">
              <a:rPr lang="en-US" smtClean="0"/>
              <a:t>‹#›</a:t>
            </a:fld>
            <a:endParaRPr lang="en-US"/>
          </a:p>
        </p:txBody>
      </p:sp>
    </p:spTree>
    <p:extLst>
      <p:ext uri="{BB962C8B-B14F-4D97-AF65-F5344CB8AC3E}">
        <p14:creationId xmlns:p14="http://schemas.microsoft.com/office/powerpoint/2010/main" val="2097826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163F1-5D95-4791-84F2-C7667934EC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70374C-859F-4C2A-8C92-699937AB3046}"/>
              </a:ext>
            </a:extLst>
          </p:cNvPr>
          <p:cNvSpPr>
            <a:spLocks noGrp="1"/>
          </p:cNvSpPr>
          <p:nvPr>
            <p:ph type="dt" sz="half" idx="10"/>
          </p:nvPr>
        </p:nvSpPr>
        <p:spPr/>
        <p:txBody>
          <a:bodyPr/>
          <a:lstStyle/>
          <a:p>
            <a:fld id="{EFDB9F7F-F311-4A58-8046-CC76FD489399}" type="datetimeFigureOut">
              <a:rPr lang="en-US" smtClean="0"/>
              <a:t>1/11/2021</a:t>
            </a:fld>
            <a:endParaRPr lang="en-US"/>
          </a:p>
        </p:txBody>
      </p:sp>
      <p:sp>
        <p:nvSpPr>
          <p:cNvPr id="4" name="Footer Placeholder 3">
            <a:extLst>
              <a:ext uri="{FF2B5EF4-FFF2-40B4-BE49-F238E27FC236}">
                <a16:creationId xmlns:a16="http://schemas.microsoft.com/office/drawing/2014/main" id="{12124750-AF82-4062-AC18-E70DA035BF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3600BE-6546-4770-BBE3-906909F7FFF1}"/>
              </a:ext>
            </a:extLst>
          </p:cNvPr>
          <p:cNvSpPr>
            <a:spLocks noGrp="1"/>
          </p:cNvSpPr>
          <p:nvPr>
            <p:ph type="sldNum" sz="quarter" idx="12"/>
          </p:nvPr>
        </p:nvSpPr>
        <p:spPr/>
        <p:txBody>
          <a:bodyPr/>
          <a:lstStyle/>
          <a:p>
            <a:fld id="{47CBFEAC-A627-4D78-9CE7-11C6A05707FF}" type="slidenum">
              <a:rPr lang="en-US" smtClean="0"/>
              <a:t>‹#›</a:t>
            </a:fld>
            <a:endParaRPr lang="en-US"/>
          </a:p>
        </p:txBody>
      </p:sp>
    </p:spTree>
    <p:extLst>
      <p:ext uri="{BB962C8B-B14F-4D97-AF65-F5344CB8AC3E}">
        <p14:creationId xmlns:p14="http://schemas.microsoft.com/office/powerpoint/2010/main" val="2149168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6C6250-3743-4E14-B822-ACF14ECF51DC}"/>
              </a:ext>
            </a:extLst>
          </p:cNvPr>
          <p:cNvSpPr>
            <a:spLocks noGrp="1"/>
          </p:cNvSpPr>
          <p:nvPr>
            <p:ph type="dt" sz="half" idx="10"/>
          </p:nvPr>
        </p:nvSpPr>
        <p:spPr/>
        <p:txBody>
          <a:bodyPr/>
          <a:lstStyle/>
          <a:p>
            <a:fld id="{EFDB9F7F-F311-4A58-8046-CC76FD489399}" type="datetimeFigureOut">
              <a:rPr lang="en-US" smtClean="0"/>
              <a:t>1/11/2021</a:t>
            </a:fld>
            <a:endParaRPr lang="en-US"/>
          </a:p>
        </p:txBody>
      </p:sp>
      <p:sp>
        <p:nvSpPr>
          <p:cNvPr id="3" name="Footer Placeholder 2">
            <a:extLst>
              <a:ext uri="{FF2B5EF4-FFF2-40B4-BE49-F238E27FC236}">
                <a16:creationId xmlns:a16="http://schemas.microsoft.com/office/drawing/2014/main" id="{8DA8860C-C8F5-4CC4-937F-318FF0D04F9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B07536-E262-489C-8805-AE8EB852D7D9}"/>
              </a:ext>
            </a:extLst>
          </p:cNvPr>
          <p:cNvSpPr>
            <a:spLocks noGrp="1"/>
          </p:cNvSpPr>
          <p:nvPr>
            <p:ph type="sldNum" sz="quarter" idx="12"/>
          </p:nvPr>
        </p:nvSpPr>
        <p:spPr/>
        <p:txBody>
          <a:bodyPr/>
          <a:lstStyle/>
          <a:p>
            <a:fld id="{47CBFEAC-A627-4D78-9CE7-11C6A05707FF}" type="slidenum">
              <a:rPr lang="en-US" smtClean="0"/>
              <a:t>‹#›</a:t>
            </a:fld>
            <a:endParaRPr lang="en-US"/>
          </a:p>
        </p:txBody>
      </p:sp>
    </p:spTree>
    <p:extLst>
      <p:ext uri="{BB962C8B-B14F-4D97-AF65-F5344CB8AC3E}">
        <p14:creationId xmlns:p14="http://schemas.microsoft.com/office/powerpoint/2010/main" val="1225455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1E160-D3AA-4DB0-A908-AF7BD4483A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ACFA4B-239A-45F8-AEFF-FB535EC28E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385A47-ECC7-4BE7-B538-E85A047D52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3AE376-DE66-48AE-864C-BA28DEF532AB}"/>
              </a:ext>
            </a:extLst>
          </p:cNvPr>
          <p:cNvSpPr>
            <a:spLocks noGrp="1"/>
          </p:cNvSpPr>
          <p:nvPr>
            <p:ph type="dt" sz="half" idx="10"/>
          </p:nvPr>
        </p:nvSpPr>
        <p:spPr/>
        <p:txBody>
          <a:bodyPr/>
          <a:lstStyle/>
          <a:p>
            <a:fld id="{EFDB9F7F-F311-4A58-8046-CC76FD489399}" type="datetimeFigureOut">
              <a:rPr lang="en-US" smtClean="0"/>
              <a:t>1/11/2021</a:t>
            </a:fld>
            <a:endParaRPr lang="en-US"/>
          </a:p>
        </p:txBody>
      </p:sp>
      <p:sp>
        <p:nvSpPr>
          <p:cNvPr id="6" name="Footer Placeholder 5">
            <a:extLst>
              <a:ext uri="{FF2B5EF4-FFF2-40B4-BE49-F238E27FC236}">
                <a16:creationId xmlns:a16="http://schemas.microsoft.com/office/drawing/2014/main" id="{C27BFE80-C4BF-4F48-AD15-9C84D1E177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D4356E-4D1C-45C2-AD80-EE94064D224B}"/>
              </a:ext>
            </a:extLst>
          </p:cNvPr>
          <p:cNvSpPr>
            <a:spLocks noGrp="1"/>
          </p:cNvSpPr>
          <p:nvPr>
            <p:ph type="sldNum" sz="quarter" idx="12"/>
          </p:nvPr>
        </p:nvSpPr>
        <p:spPr/>
        <p:txBody>
          <a:bodyPr/>
          <a:lstStyle/>
          <a:p>
            <a:fld id="{47CBFEAC-A627-4D78-9CE7-11C6A05707FF}" type="slidenum">
              <a:rPr lang="en-US" smtClean="0"/>
              <a:t>‹#›</a:t>
            </a:fld>
            <a:endParaRPr lang="en-US"/>
          </a:p>
        </p:txBody>
      </p:sp>
    </p:spTree>
    <p:extLst>
      <p:ext uri="{BB962C8B-B14F-4D97-AF65-F5344CB8AC3E}">
        <p14:creationId xmlns:p14="http://schemas.microsoft.com/office/powerpoint/2010/main" val="927033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77E2B-CB73-413F-91AE-74FDB99BD0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77EDC8-C7FC-4B29-9C4A-7B459413DB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EF3F24-9760-4322-83C2-DA34788D4C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3253CB-C211-41EA-9076-279170DD4773}"/>
              </a:ext>
            </a:extLst>
          </p:cNvPr>
          <p:cNvSpPr>
            <a:spLocks noGrp="1"/>
          </p:cNvSpPr>
          <p:nvPr>
            <p:ph type="dt" sz="half" idx="10"/>
          </p:nvPr>
        </p:nvSpPr>
        <p:spPr/>
        <p:txBody>
          <a:bodyPr/>
          <a:lstStyle/>
          <a:p>
            <a:fld id="{EFDB9F7F-F311-4A58-8046-CC76FD489399}" type="datetimeFigureOut">
              <a:rPr lang="en-US" smtClean="0"/>
              <a:t>1/11/2021</a:t>
            </a:fld>
            <a:endParaRPr lang="en-US"/>
          </a:p>
        </p:txBody>
      </p:sp>
      <p:sp>
        <p:nvSpPr>
          <p:cNvPr id="6" name="Footer Placeholder 5">
            <a:extLst>
              <a:ext uri="{FF2B5EF4-FFF2-40B4-BE49-F238E27FC236}">
                <a16:creationId xmlns:a16="http://schemas.microsoft.com/office/drawing/2014/main" id="{B7B04F68-F367-4A46-97DD-521D50152F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9858EA-CCC3-430D-B873-2CD45CA7EA1C}"/>
              </a:ext>
            </a:extLst>
          </p:cNvPr>
          <p:cNvSpPr>
            <a:spLocks noGrp="1"/>
          </p:cNvSpPr>
          <p:nvPr>
            <p:ph type="sldNum" sz="quarter" idx="12"/>
          </p:nvPr>
        </p:nvSpPr>
        <p:spPr/>
        <p:txBody>
          <a:bodyPr/>
          <a:lstStyle/>
          <a:p>
            <a:fld id="{47CBFEAC-A627-4D78-9CE7-11C6A05707FF}" type="slidenum">
              <a:rPr lang="en-US" smtClean="0"/>
              <a:t>‹#›</a:t>
            </a:fld>
            <a:endParaRPr lang="en-US"/>
          </a:p>
        </p:txBody>
      </p:sp>
    </p:spTree>
    <p:extLst>
      <p:ext uri="{BB962C8B-B14F-4D97-AF65-F5344CB8AC3E}">
        <p14:creationId xmlns:p14="http://schemas.microsoft.com/office/powerpoint/2010/main" val="4095388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AFC8EC-76EA-4798-AD22-D9837DE4AA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DF15F1-2BAE-44FF-AA57-3D0310B78E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3D9FED-E535-4D8D-B78E-78703A5E6B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DB9F7F-F311-4A58-8046-CC76FD489399}" type="datetimeFigureOut">
              <a:rPr lang="en-US" smtClean="0"/>
              <a:t>1/11/2021</a:t>
            </a:fld>
            <a:endParaRPr lang="en-US"/>
          </a:p>
        </p:txBody>
      </p:sp>
      <p:sp>
        <p:nvSpPr>
          <p:cNvPr id="5" name="Footer Placeholder 4">
            <a:extLst>
              <a:ext uri="{FF2B5EF4-FFF2-40B4-BE49-F238E27FC236}">
                <a16:creationId xmlns:a16="http://schemas.microsoft.com/office/drawing/2014/main" id="{0479C6FC-70F6-4D5B-B24C-3C81B4BD33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658C396-57F0-49A6-80F5-B091ECB314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CBFEAC-A627-4D78-9CE7-11C6A05707FF}" type="slidenum">
              <a:rPr lang="en-US" smtClean="0"/>
              <a:t>‹#›</a:t>
            </a:fld>
            <a:endParaRPr lang="en-US"/>
          </a:p>
        </p:txBody>
      </p:sp>
    </p:spTree>
    <p:extLst>
      <p:ext uri="{BB962C8B-B14F-4D97-AF65-F5344CB8AC3E}">
        <p14:creationId xmlns:p14="http://schemas.microsoft.com/office/powerpoint/2010/main" val="1371858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http://www.forbes.com/sites/willburns/2014/02/18/whisper-app-offers-anonymous-consumer-insights-for-your-brand/" TargetMode="Externa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http://educateempowerkids.org/10-dangerous-apps-every-parent-know/" TargetMode="Externa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hyperlink" Target="https://www.familyeducation.com/mobile-apps/a-complete-guide-to-potentially-dangerous-apps-all-parents-should-be-aware-of" TargetMode="External"/><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namu.moe/w/iOS/%EC%95%A0%ED%94%8C%EB%A6%AC%EC%BC%80%EC%9D%B4%EC%85%98"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https://hotornot.com/" TargetMode="Externa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hyperlink" Target="http://www.amazon.com/MeetMe-Chat-Meet-New-People/dp/B0149852P6"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https://www.propublica.org/article/how-to-report-a-sexual-assault-to-a-dating-app" TargetMode="Externa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hyperlink" Target="https://commons.wikimedia.org/wiki/File:Skout_square_logo.png"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s://commons.wikimedia.org/wiki/File:WhatsApp_logo-color-vertical.svg"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en.wikifur.com/wiki/User:Tabyhunterwolf"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https://www.propublica.org/article/how-to-report-a-sexual-assault-to-a-dating-app" TargetMode="Externa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https://fr.wikipedia.org/wiki/Fichier:Logo-Snapchat.png" TargetMode="Externa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hyperlink" Target="https://yellowheadinc.com/blog/app-week-live/"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25">
            <a:extLst>
              <a:ext uri="{FF2B5EF4-FFF2-40B4-BE49-F238E27FC236}">
                <a16:creationId xmlns:a16="http://schemas.microsoft.com/office/drawing/2014/main" id="{1C4FDBE2-32F7-4AC4-A40C-C51C65B1D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c 27">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B525BFC-89E6-40E4-94D5-39EE321E8D80}"/>
              </a:ext>
            </a:extLst>
          </p:cNvPr>
          <p:cNvSpPr>
            <a:spLocks noGrp="1"/>
          </p:cNvSpPr>
          <p:nvPr>
            <p:ph type="ctrTitle"/>
          </p:nvPr>
        </p:nvSpPr>
        <p:spPr>
          <a:xfrm>
            <a:off x="892817" y="1370171"/>
            <a:ext cx="4425551" cy="2387600"/>
          </a:xfrm>
        </p:spPr>
        <p:txBody>
          <a:bodyPr>
            <a:normAutofit/>
          </a:bodyPr>
          <a:lstStyle/>
          <a:p>
            <a:pPr algn="l"/>
            <a:r>
              <a:rPr lang="en-US">
                <a:solidFill>
                  <a:srgbClr val="FFFFFF"/>
                </a:solidFill>
              </a:rPr>
              <a:t>Dangerous Apps</a:t>
            </a:r>
          </a:p>
        </p:txBody>
      </p:sp>
      <p:sp>
        <p:nvSpPr>
          <p:cNvPr id="3" name="Subtitle 2">
            <a:extLst>
              <a:ext uri="{FF2B5EF4-FFF2-40B4-BE49-F238E27FC236}">
                <a16:creationId xmlns:a16="http://schemas.microsoft.com/office/drawing/2014/main" id="{4A264E87-82D0-4214-B377-4CBA37788F1E}"/>
              </a:ext>
            </a:extLst>
          </p:cNvPr>
          <p:cNvSpPr>
            <a:spLocks noGrp="1"/>
          </p:cNvSpPr>
          <p:nvPr>
            <p:ph type="subTitle" idx="1"/>
          </p:nvPr>
        </p:nvSpPr>
        <p:spPr>
          <a:xfrm>
            <a:off x="892817" y="3849845"/>
            <a:ext cx="4425551" cy="1881751"/>
          </a:xfrm>
        </p:spPr>
        <p:txBody>
          <a:bodyPr>
            <a:normAutofit/>
          </a:bodyPr>
          <a:lstStyle/>
          <a:p>
            <a:pPr algn="l"/>
            <a:r>
              <a:rPr lang="en-US" b="1">
                <a:solidFill>
                  <a:srgbClr val="FFFFFF"/>
                </a:solidFill>
              </a:rPr>
              <a:t>Presented by Blanket Fort Hope</a:t>
            </a:r>
          </a:p>
          <a:p>
            <a:pPr algn="l"/>
            <a:r>
              <a:rPr lang="en-US" b="1">
                <a:solidFill>
                  <a:srgbClr val="FFFFFF"/>
                </a:solidFill>
              </a:rPr>
              <a:t>Blanketforthope.org</a:t>
            </a:r>
          </a:p>
        </p:txBody>
      </p:sp>
      <p:sp>
        <p:nvSpPr>
          <p:cNvPr id="37" name="Oval 29">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5976" y="2130090"/>
            <a:ext cx="457824" cy="4454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 name="Freeform: Shape 31">
            <a:extLst>
              <a:ext uri="{FF2B5EF4-FFF2-40B4-BE49-F238E27FC236}">
                <a16:creationId xmlns:a16="http://schemas.microsoft.com/office/drawing/2014/main" id="{11156773-3FB3-46D9-9F87-821287404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3872" y="3116072"/>
            <a:ext cx="4378128" cy="3741928"/>
          </a:xfrm>
          <a:custGeom>
            <a:avLst/>
            <a:gdLst>
              <a:gd name="connsiteX0" fmla="*/ 2605183 w 4378128"/>
              <a:gd name="connsiteY0" fmla="*/ 0 h 3741928"/>
              <a:gd name="connsiteX1" fmla="*/ 4262321 w 4378128"/>
              <a:gd name="connsiteY1" fmla="*/ 594897 h 3741928"/>
              <a:gd name="connsiteX2" fmla="*/ 4378128 w 4378128"/>
              <a:gd name="connsiteY2" fmla="*/ 700149 h 3741928"/>
              <a:gd name="connsiteX3" fmla="*/ 4378128 w 4378128"/>
              <a:gd name="connsiteY3" fmla="*/ 3741928 h 3741928"/>
              <a:gd name="connsiteX4" fmla="*/ 263831 w 4378128"/>
              <a:gd name="connsiteY4" fmla="*/ 3741928 h 3741928"/>
              <a:gd name="connsiteX5" fmla="*/ 204729 w 4378128"/>
              <a:gd name="connsiteY5" fmla="*/ 3619238 h 3741928"/>
              <a:gd name="connsiteX6" fmla="*/ 0 w 4378128"/>
              <a:gd name="connsiteY6" fmla="*/ 2605183 h 3741928"/>
              <a:gd name="connsiteX7" fmla="*/ 2605183 w 4378128"/>
              <a:gd name="connsiteY7" fmla="*/ 0 h 374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8128" h="3741928">
                <a:moveTo>
                  <a:pt x="2605183" y="0"/>
                </a:moveTo>
                <a:cubicBezTo>
                  <a:pt x="3234659" y="0"/>
                  <a:pt x="3811992" y="223253"/>
                  <a:pt x="4262321" y="594897"/>
                </a:cubicBezTo>
                <a:lnTo>
                  <a:pt x="4378128" y="700149"/>
                </a:lnTo>
                <a:lnTo>
                  <a:pt x="4378128" y="3741928"/>
                </a:lnTo>
                <a:lnTo>
                  <a:pt x="263831" y="3741928"/>
                </a:lnTo>
                <a:lnTo>
                  <a:pt x="204729" y="3619238"/>
                </a:lnTo>
                <a:cubicBezTo>
                  <a:pt x="72899" y="3307558"/>
                  <a:pt x="0" y="2964884"/>
                  <a:pt x="0" y="2605183"/>
                </a:cubicBezTo>
                <a:cubicBezTo>
                  <a:pt x="0" y="1166380"/>
                  <a:pt x="1166380" y="0"/>
                  <a:pt x="260518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E8EA24D0-C854-4AA8-B8FD-D252660D8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99731" y="1"/>
            <a:ext cx="4208478" cy="3678281"/>
          </a:xfrm>
          <a:custGeom>
            <a:avLst/>
            <a:gdLst>
              <a:gd name="connsiteX0" fmla="*/ 711074 w 4208478"/>
              <a:gd name="connsiteY0" fmla="*/ 0 h 3678281"/>
              <a:gd name="connsiteX1" fmla="*/ 3497404 w 4208478"/>
              <a:gd name="connsiteY1" fmla="*/ 0 h 3678281"/>
              <a:gd name="connsiteX2" fmla="*/ 3592161 w 4208478"/>
              <a:gd name="connsiteY2" fmla="*/ 86120 h 3678281"/>
              <a:gd name="connsiteX3" fmla="*/ 4208478 w 4208478"/>
              <a:gd name="connsiteY3" fmla="*/ 1574042 h 3678281"/>
              <a:gd name="connsiteX4" fmla="*/ 2104239 w 4208478"/>
              <a:gd name="connsiteY4" fmla="*/ 3678281 h 3678281"/>
              <a:gd name="connsiteX5" fmla="*/ 0 w 4208478"/>
              <a:gd name="connsiteY5" fmla="*/ 1574042 h 3678281"/>
              <a:gd name="connsiteX6" fmla="*/ 616318 w 4208478"/>
              <a:gd name="connsiteY6" fmla="*/ 86120 h 367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8478" h="3678281">
                <a:moveTo>
                  <a:pt x="711074" y="0"/>
                </a:moveTo>
                <a:lnTo>
                  <a:pt x="3497404" y="0"/>
                </a:lnTo>
                <a:lnTo>
                  <a:pt x="3592161" y="86120"/>
                </a:lnTo>
                <a:cubicBezTo>
                  <a:pt x="3972953" y="466913"/>
                  <a:pt x="4208478" y="992973"/>
                  <a:pt x="4208478" y="1574042"/>
                </a:cubicBezTo>
                <a:cubicBezTo>
                  <a:pt x="4208478" y="2736181"/>
                  <a:pt x="3266378" y="3678281"/>
                  <a:pt x="2104239" y="3678281"/>
                </a:cubicBezTo>
                <a:cubicBezTo>
                  <a:pt x="942100" y="3678281"/>
                  <a:pt x="0" y="2736181"/>
                  <a:pt x="0" y="1574042"/>
                </a:cubicBezTo>
                <a:cubicBezTo>
                  <a:pt x="0" y="992973"/>
                  <a:pt x="235525" y="466913"/>
                  <a:pt x="616318" y="861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Smart Phone">
            <a:extLst>
              <a:ext uri="{FF2B5EF4-FFF2-40B4-BE49-F238E27FC236}">
                <a16:creationId xmlns:a16="http://schemas.microsoft.com/office/drawing/2014/main" id="{7266CE79-76E9-4D06-9AF8-BC7D0D6833F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49286" y="270180"/>
            <a:ext cx="2709367" cy="2709367"/>
          </a:xfrm>
          <a:custGeom>
            <a:avLst/>
            <a:gdLst/>
            <a:ahLst/>
            <a:cxnLst/>
            <a:rect l="l" t="t" r="r" b="b"/>
            <a:pathLst>
              <a:path w="2833631" h="267701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p:spPr>
      </p:pic>
      <p:pic>
        <p:nvPicPr>
          <p:cNvPr id="11" name="Picture 10" descr="A picture containing shape&#10;&#10;Description automatically generated">
            <a:extLst>
              <a:ext uri="{FF2B5EF4-FFF2-40B4-BE49-F238E27FC236}">
                <a16:creationId xmlns:a16="http://schemas.microsoft.com/office/drawing/2014/main" id="{CAFC397F-7CE8-4F5F-A5FA-77CD652B6E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82279" y="3902887"/>
            <a:ext cx="2899242" cy="2529588"/>
          </a:xfrm>
          <a:custGeom>
            <a:avLst/>
            <a:gdLst/>
            <a:ahLst/>
            <a:cxnLst/>
            <a:rect l="l" t="t" r="r" b="b"/>
            <a:pathLst>
              <a:path w="2833631" h="267701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p:spPr>
      </p:pic>
    </p:spTree>
    <p:extLst>
      <p:ext uri="{BB962C8B-B14F-4D97-AF65-F5344CB8AC3E}">
        <p14:creationId xmlns:p14="http://schemas.microsoft.com/office/powerpoint/2010/main" val="389600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3">
            <a:extLst>
              <a:ext uri="{FF2B5EF4-FFF2-40B4-BE49-F238E27FC236}">
                <a16:creationId xmlns:a16="http://schemas.microsoft.com/office/drawing/2014/main" id="{DEE5C6BA-FE2A-4C38-8D88-E70C06E54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53E66F28-0926-4CFB-BDAB-646CAB184C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D2DD7978-3F2F-4F54-B1D9-B3064BAC28FF}"/>
              </a:ext>
            </a:extLst>
          </p:cNvPr>
          <p:cNvSpPr>
            <a:spLocks noGrp="1"/>
          </p:cNvSpPr>
          <p:nvPr>
            <p:ph type="title"/>
          </p:nvPr>
        </p:nvSpPr>
        <p:spPr>
          <a:xfrm>
            <a:off x="804672" y="802955"/>
            <a:ext cx="4977976" cy="1454051"/>
          </a:xfrm>
        </p:spPr>
        <p:txBody>
          <a:bodyPr vert="horz" lIns="91440" tIns="45720" rIns="91440" bIns="45720" rtlCol="0" anchor="ctr">
            <a:normAutofit/>
          </a:bodyPr>
          <a:lstStyle/>
          <a:p>
            <a:r>
              <a:rPr lang="en-US" kern="1200">
                <a:solidFill>
                  <a:srgbClr val="000000"/>
                </a:solidFill>
                <a:latin typeface="+mj-lt"/>
                <a:ea typeface="+mj-ea"/>
                <a:cs typeface="+mj-cs"/>
              </a:rPr>
              <a:t>Whisper</a:t>
            </a:r>
          </a:p>
        </p:txBody>
      </p:sp>
      <p:sp>
        <p:nvSpPr>
          <p:cNvPr id="28" name="Freeform 60">
            <a:extLst>
              <a:ext uri="{FF2B5EF4-FFF2-40B4-BE49-F238E27FC236}">
                <a16:creationId xmlns:a16="http://schemas.microsoft.com/office/drawing/2014/main" id="{DE9FA85F-F0FB-4952-A05F-04CC67B18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3099" y="1"/>
            <a:ext cx="3960192" cy="2251543"/>
          </a:xfrm>
          <a:custGeom>
            <a:avLst/>
            <a:gdLst>
              <a:gd name="connsiteX0" fmla="*/ 20753 w 3960192"/>
              <a:gd name="connsiteY0" fmla="*/ 0 h 2251543"/>
              <a:gd name="connsiteX1" fmla="*/ 3939439 w 3960192"/>
              <a:gd name="connsiteY1" fmla="*/ 0 h 2251543"/>
              <a:gd name="connsiteX2" fmla="*/ 3949969 w 3960192"/>
              <a:gd name="connsiteY2" fmla="*/ 68994 h 2251543"/>
              <a:gd name="connsiteX3" fmla="*/ 3960192 w 3960192"/>
              <a:gd name="connsiteY3" fmla="*/ 271447 h 2251543"/>
              <a:gd name="connsiteX4" fmla="*/ 1980096 w 3960192"/>
              <a:gd name="connsiteY4" fmla="*/ 2251543 h 2251543"/>
              <a:gd name="connsiteX5" fmla="*/ 0 w 3960192"/>
              <a:gd name="connsiteY5" fmla="*/ 271447 h 2251543"/>
              <a:gd name="connsiteX6" fmla="*/ 10223 w 3960192"/>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251543">
                <a:moveTo>
                  <a:pt x="20753" y="0"/>
                </a:moveTo>
                <a:lnTo>
                  <a:pt x="3939439" y="0"/>
                </a:lnTo>
                <a:lnTo>
                  <a:pt x="3949969" y="68994"/>
                </a:lnTo>
                <a:cubicBezTo>
                  <a:pt x="3956729" y="135559"/>
                  <a:pt x="3960192" y="203099"/>
                  <a:pt x="3960192" y="271447"/>
                </a:cubicBezTo>
                <a:cubicBezTo>
                  <a:pt x="3960192" y="1365024"/>
                  <a:pt x="3073673" y="2251543"/>
                  <a:pt x="1980096" y="2251543"/>
                </a:cubicBezTo>
                <a:cubicBezTo>
                  <a:pt x="886519" y="2251543"/>
                  <a:pt x="0" y="1365024"/>
                  <a:pt x="0" y="271447"/>
                </a:cubicBezTo>
                <a:cubicBezTo>
                  <a:pt x="0" y="203099"/>
                  <a:pt x="3463" y="135559"/>
                  <a:pt x="10223"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Picture 9">
            <a:extLst>
              <a:ext uri="{FF2B5EF4-FFF2-40B4-BE49-F238E27FC236}">
                <a16:creationId xmlns:a16="http://schemas.microsoft.com/office/drawing/2014/main" id="{60F4C98D-0B54-414A-A940-18FE37AFE98B}"/>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1" b="14105"/>
          <a:stretch/>
        </p:blipFill>
        <p:spPr>
          <a:xfrm>
            <a:off x="6632714" y="1"/>
            <a:ext cx="3674754" cy="2106932"/>
          </a:xfrm>
          <a:custGeom>
            <a:avLst/>
            <a:gdLst/>
            <a:ahLst/>
            <a:cxnLst/>
            <a:rect l="l" t="t" r="r" b="b"/>
            <a:pathLst>
              <a:path w="3674754" h="2106932">
                <a:moveTo>
                  <a:pt x="21954" y="0"/>
                </a:moveTo>
                <a:lnTo>
                  <a:pt x="3652800" y="0"/>
                </a:lnTo>
                <a:lnTo>
                  <a:pt x="3665268" y="81694"/>
                </a:lnTo>
                <a:cubicBezTo>
                  <a:pt x="3671541" y="143461"/>
                  <a:pt x="3674754" y="206133"/>
                  <a:pt x="3674754" y="269555"/>
                </a:cubicBezTo>
                <a:cubicBezTo>
                  <a:pt x="3674754" y="1284311"/>
                  <a:pt x="2852132" y="2106932"/>
                  <a:pt x="1837377" y="2106932"/>
                </a:cubicBezTo>
                <a:cubicBezTo>
                  <a:pt x="822622" y="2106932"/>
                  <a:pt x="0" y="1284311"/>
                  <a:pt x="0" y="269555"/>
                </a:cubicBezTo>
                <a:cubicBezTo>
                  <a:pt x="0" y="206133"/>
                  <a:pt x="3214" y="143461"/>
                  <a:pt x="9486" y="81694"/>
                </a:cubicBezTo>
                <a:close/>
              </a:path>
            </a:pathLst>
          </a:custGeom>
          <a:effectLst>
            <a:softEdge rad="0"/>
          </a:effectLst>
        </p:spPr>
      </p:pic>
      <p:sp>
        <p:nvSpPr>
          <p:cNvPr id="3" name="TextBox 2">
            <a:extLst>
              <a:ext uri="{FF2B5EF4-FFF2-40B4-BE49-F238E27FC236}">
                <a16:creationId xmlns:a16="http://schemas.microsoft.com/office/drawing/2014/main" id="{C2504A80-A243-407F-AA1C-CC6F495498A4}"/>
              </a:ext>
            </a:extLst>
          </p:cNvPr>
          <p:cNvSpPr txBox="1"/>
          <p:nvPr/>
        </p:nvSpPr>
        <p:spPr>
          <a:xfrm>
            <a:off x="804672" y="2421682"/>
            <a:ext cx="4977578" cy="3639289"/>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2000">
                <a:solidFill>
                  <a:srgbClr val="000000"/>
                </a:solidFill>
              </a:rPr>
              <a:t>This is a secret sharing app that calls itself “the safest</a:t>
            </a:r>
          </a:p>
          <a:p>
            <a:pPr indent="-228600">
              <a:lnSpc>
                <a:spcPct val="90000"/>
              </a:lnSpc>
              <a:spcAft>
                <a:spcPts val="600"/>
              </a:spcAft>
              <a:buFont typeface="Arial" panose="020B0604020202020204" pitchFamily="34" charset="0"/>
              <a:buChar char="•"/>
            </a:pPr>
            <a:r>
              <a:rPr lang="en-US" sz="2000">
                <a:solidFill>
                  <a:srgbClr val="000000"/>
                </a:solidFill>
              </a:rPr>
              <a:t>place on the internet”. </a:t>
            </a:r>
          </a:p>
          <a:p>
            <a:pPr marL="285750" indent="-228600">
              <a:lnSpc>
                <a:spcPct val="90000"/>
              </a:lnSpc>
              <a:spcAft>
                <a:spcPts val="600"/>
              </a:spcAft>
              <a:buFont typeface="Arial" panose="020B0604020202020204" pitchFamily="34" charset="0"/>
              <a:buChar char="•"/>
            </a:pPr>
            <a:r>
              <a:rPr lang="en-US" sz="2000">
                <a:solidFill>
                  <a:srgbClr val="000000"/>
                </a:solidFill>
              </a:rPr>
              <a:t>From a cybersecurity perspective, it would be easy to hack</a:t>
            </a:r>
          </a:p>
          <a:p>
            <a:pPr indent="-228600">
              <a:lnSpc>
                <a:spcPct val="90000"/>
              </a:lnSpc>
              <a:spcAft>
                <a:spcPts val="600"/>
              </a:spcAft>
              <a:buFont typeface="Arial" panose="020B0604020202020204" pitchFamily="34" charset="0"/>
              <a:buChar char="•"/>
            </a:pPr>
            <a:r>
              <a:rPr lang="en-US" sz="2000">
                <a:solidFill>
                  <a:srgbClr val="000000"/>
                </a:solidFill>
              </a:rPr>
              <a:t> this data and share people’s secrets that they thought were</a:t>
            </a:r>
          </a:p>
          <a:p>
            <a:pPr indent="-228600">
              <a:lnSpc>
                <a:spcPct val="90000"/>
              </a:lnSpc>
              <a:spcAft>
                <a:spcPts val="600"/>
              </a:spcAft>
              <a:buFont typeface="Arial" panose="020B0604020202020204" pitchFamily="34" charset="0"/>
              <a:buChar char="•"/>
            </a:pPr>
            <a:r>
              <a:rPr lang="en-US" sz="2000">
                <a:solidFill>
                  <a:srgbClr val="000000"/>
                </a:solidFill>
              </a:rPr>
              <a:t>anonymous. Many profiles also publicly share inappropriate</a:t>
            </a:r>
          </a:p>
          <a:p>
            <a:pPr indent="-228600">
              <a:lnSpc>
                <a:spcPct val="90000"/>
              </a:lnSpc>
              <a:spcAft>
                <a:spcPts val="600"/>
              </a:spcAft>
              <a:buFont typeface="Arial" panose="020B0604020202020204" pitchFamily="34" charset="0"/>
              <a:buChar char="•"/>
            </a:pPr>
            <a:r>
              <a:rPr lang="en-US" sz="2000">
                <a:solidFill>
                  <a:srgbClr val="000000"/>
                </a:solidFill>
              </a:rPr>
              <a:t>material. </a:t>
            </a:r>
          </a:p>
        </p:txBody>
      </p:sp>
      <p:sp>
        <p:nvSpPr>
          <p:cNvPr id="30" name="Freeform 68">
            <a:extLst>
              <a:ext uri="{FF2B5EF4-FFF2-40B4-BE49-F238E27FC236}">
                <a16:creationId xmlns:a16="http://schemas.microsoft.com/office/drawing/2014/main" id="{FEBD362A-CC27-47D9-8FC3-A5E91BA07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5296" y="2922177"/>
            <a:ext cx="4956705" cy="3945299"/>
          </a:xfrm>
          <a:custGeom>
            <a:avLst/>
            <a:gdLst>
              <a:gd name="connsiteX0" fmla="*/ 2718646 w 4956705"/>
              <a:gd name="connsiteY0" fmla="*/ 0 h 3945299"/>
              <a:gd name="connsiteX1" fmla="*/ 4816486 w 4956705"/>
              <a:gd name="connsiteY1" fmla="*/ 989335 h 3945299"/>
              <a:gd name="connsiteX2" fmla="*/ 4956705 w 4956705"/>
              <a:gd name="connsiteY2" fmla="*/ 1176848 h 3945299"/>
              <a:gd name="connsiteX3" fmla="*/ 4956705 w 4956705"/>
              <a:gd name="connsiteY3" fmla="*/ 3945299 h 3945299"/>
              <a:gd name="connsiteX4" fmla="*/ 294783 w 4956705"/>
              <a:gd name="connsiteY4" fmla="*/ 3945299 h 3945299"/>
              <a:gd name="connsiteX5" fmla="*/ 213645 w 4956705"/>
              <a:gd name="connsiteY5" fmla="*/ 3776866 h 3945299"/>
              <a:gd name="connsiteX6" fmla="*/ 0 w 4956705"/>
              <a:gd name="connsiteY6" fmla="*/ 2718646 h 3945299"/>
              <a:gd name="connsiteX7" fmla="*/ 2718646 w 4956705"/>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6705" h="3945299">
                <a:moveTo>
                  <a:pt x="2718646" y="0"/>
                </a:moveTo>
                <a:cubicBezTo>
                  <a:pt x="3563221" y="0"/>
                  <a:pt x="4317846" y="385123"/>
                  <a:pt x="4816486" y="989335"/>
                </a:cubicBezTo>
                <a:lnTo>
                  <a:pt x="4956705" y="1176848"/>
                </a:lnTo>
                <a:lnTo>
                  <a:pt x="4956705" y="3945299"/>
                </a:lnTo>
                <a:lnTo>
                  <a:pt x="294783" y="3945299"/>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a:extLst>
              <a:ext uri="{FF2B5EF4-FFF2-40B4-BE49-F238E27FC236}">
                <a16:creationId xmlns:a16="http://schemas.microsoft.com/office/drawing/2014/main" id="{3ED73159-F13C-4985-B4F1-FE4ED7357BD8}"/>
              </a:ext>
            </a:extLst>
          </p:cNvPr>
          <p:cNvPicPr>
            <a:picLocks noGrp="1" noChangeAspect="1"/>
          </p:cNvPicPr>
          <p:nvPr>
            <p:ph idx="1"/>
          </p:nvPr>
        </p:nvPicPr>
        <p:blipFill rotWithShape="1">
          <a:blip r:embed="rId4">
            <a:alphaModFix/>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10417" r="3" b="10688"/>
          <a:stretch/>
        </p:blipFill>
        <p:spPr>
          <a:xfrm>
            <a:off x="7399326" y="3086207"/>
            <a:ext cx="4792674" cy="3781268"/>
          </a:xfrm>
          <a:custGeom>
            <a:avLst/>
            <a:gdLst/>
            <a:ahLst/>
            <a:cxnLst/>
            <a:rect l="l" t="t" r="r" b="b"/>
            <a:pathLst>
              <a:path w="4792674" h="3781268">
                <a:moveTo>
                  <a:pt x="2554615" y="0"/>
                </a:moveTo>
                <a:cubicBezTo>
                  <a:pt x="3436412" y="0"/>
                  <a:pt x="4213859" y="446774"/>
                  <a:pt x="4672942" y="1126306"/>
                </a:cubicBezTo>
                <a:lnTo>
                  <a:pt x="4792674" y="1323391"/>
                </a:lnTo>
                <a:lnTo>
                  <a:pt x="4792674" y="3781268"/>
                </a:lnTo>
                <a:lnTo>
                  <a:pt x="313779" y="3781268"/>
                </a:lnTo>
                <a:lnTo>
                  <a:pt x="308328" y="3772297"/>
                </a:lnTo>
                <a:cubicBezTo>
                  <a:pt x="111694" y="3410325"/>
                  <a:pt x="0" y="2995514"/>
                  <a:pt x="0" y="2554615"/>
                </a:cubicBezTo>
                <a:cubicBezTo>
                  <a:pt x="0" y="1143740"/>
                  <a:pt x="1143740" y="0"/>
                  <a:pt x="2554615" y="0"/>
                </a:cubicBezTo>
                <a:close/>
              </a:path>
            </a:pathLst>
          </a:custGeom>
          <a:effectLst>
            <a:softEdge rad="0"/>
          </a:effectLst>
        </p:spPr>
      </p:pic>
    </p:spTree>
    <p:extLst>
      <p:ext uri="{BB962C8B-B14F-4D97-AF65-F5344CB8AC3E}">
        <p14:creationId xmlns:p14="http://schemas.microsoft.com/office/powerpoint/2010/main" val="4100063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F6CDC51-8D27-4BF4-AB33-7D5905E8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24FB90F3-DFB9-42D4-B851-120249962A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1F7764E1-8719-4660-8E15-F1A7963DFAF6}"/>
              </a:ext>
            </a:extLst>
          </p:cNvPr>
          <p:cNvSpPr>
            <a:spLocks noGrp="1"/>
          </p:cNvSpPr>
          <p:nvPr>
            <p:ph type="title"/>
          </p:nvPr>
        </p:nvSpPr>
        <p:spPr>
          <a:xfrm>
            <a:off x="804672" y="802955"/>
            <a:ext cx="5145024" cy="1454051"/>
          </a:xfrm>
        </p:spPr>
        <p:txBody>
          <a:bodyPr vert="horz" lIns="91440" tIns="45720" rIns="91440" bIns="45720" rtlCol="0" anchor="ctr">
            <a:normAutofit/>
          </a:bodyPr>
          <a:lstStyle/>
          <a:p>
            <a:r>
              <a:rPr lang="en-US" sz="4000">
                <a:solidFill>
                  <a:srgbClr val="000000"/>
                </a:solidFill>
              </a:rPr>
              <a:t>Omegle </a:t>
            </a:r>
          </a:p>
        </p:txBody>
      </p:sp>
      <p:sp>
        <p:nvSpPr>
          <p:cNvPr id="24" name="Freeform 60">
            <a:extLst>
              <a:ext uri="{FF2B5EF4-FFF2-40B4-BE49-F238E27FC236}">
                <a16:creationId xmlns:a16="http://schemas.microsoft.com/office/drawing/2014/main" id="{DF4CE22F-8463-44F2-BE50-65D9B503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8720" y="0"/>
            <a:ext cx="3762182" cy="2258435"/>
          </a:xfrm>
          <a:custGeom>
            <a:avLst/>
            <a:gdLst>
              <a:gd name="connsiteX0" fmla="*/ 39946 w 3960192"/>
              <a:gd name="connsiteY0" fmla="*/ 0 h 2377300"/>
              <a:gd name="connsiteX1" fmla="*/ 3920247 w 3960192"/>
              <a:gd name="connsiteY1" fmla="*/ 0 h 2377300"/>
              <a:gd name="connsiteX2" fmla="*/ 3949969 w 3960192"/>
              <a:gd name="connsiteY2" fmla="*/ 194751 h 2377300"/>
              <a:gd name="connsiteX3" fmla="*/ 3960192 w 3960192"/>
              <a:gd name="connsiteY3" fmla="*/ 397204 h 2377300"/>
              <a:gd name="connsiteX4" fmla="*/ 1980096 w 3960192"/>
              <a:gd name="connsiteY4" fmla="*/ 2377300 h 2377300"/>
              <a:gd name="connsiteX5" fmla="*/ 0 w 3960192"/>
              <a:gd name="connsiteY5" fmla="*/ 397204 h 2377300"/>
              <a:gd name="connsiteX6" fmla="*/ 10224 w 3960192"/>
              <a:gd name="connsiteY6" fmla="*/ 194751 h 237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377300">
                <a:moveTo>
                  <a:pt x="39946" y="0"/>
                </a:moveTo>
                <a:lnTo>
                  <a:pt x="3920247" y="0"/>
                </a:lnTo>
                <a:lnTo>
                  <a:pt x="3949969" y="194751"/>
                </a:lnTo>
                <a:cubicBezTo>
                  <a:pt x="3956729" y="261316"/>
                  <a:pt x="3960192" y="328856"/>
                  <a:pt x="3960192" y="397204"/>
                </a:cubicBezTo>
                <a:cubicBezTo>
                  <a:pt x="3960192" y="1490781"/>
                  <a:pt x="3073673" y="2377300"/>
                  <a:pt x="1980096" y="2377300"/>
                </a:cubicBezTo>
                <a:cubicBezTo>
                  <a:pt x="886519" y="2377300"/>
                  <a:pt x="0" y="1490781"/>
                  <a:pt x="0" y="397204"/>
                </a:cubicBezTo>
                <a:cubicBezTo>
                  <a:pt x="0" y="328856"/>
                  <a:pt x="3463" y="261316"/>
                  <a:pt x="10224" y="194751"/>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a:extLst>
              <a:ext uri="{FF2B5EF4-FFF2-40B4-BE49-F238E27FC236}">
                <a16:creationId xmlns:a16="http://schemas.microsoft.com/office/drawing/2014/main" id="{0CB08832-568F-4F93-A56A-44168B44AF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2125" y="3726"/>
            <a:ext cx="3953616" cy="2155246"/>
          </a:xfrm>
          <a:prstGeom prst="rect">
            <a:avLst/>
          </a:prstGeom>
        </p:spPr>
      </p:pic>
      <p:sp>
        <p:nvSpPr>
          <p:cNvPr id="6" name="TextBox 5">
            <a:extLst>
              <a:ext uri="{FF2B5EF4-FFF2-40B4-BE49-F238E27FC236}">
                <a16:creationId xmlns:a16="http://schemas.microsoft.com/office/drawing/2014/main" id="{C0B2EAA5-CE4D-4E53-8982-58DC452930D0}"/>
              </a:ext>
            </a:extLst>
          </p:cNvPr>
          <p:cNvSpPr txBox="1"/>
          <p:nvPr/>
        </p:nvSpPr>
        <p:spPr>
          <a:xfrm>
            <a:off x="804672" y="2421682"/>
            <a:ext cx="5145024" cy="3639289"/>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2000">
                <a:solidFill>
                  <a:srgbClr val="000000"/>
                </a:solidFill>
              </a:rPr>
              <a:t>Omegle is one of the most popular random </a:t>
            </a:r>
          </a:p>
          <a:p>
            <a:pPr marL="57150" indent="-228600">
              <a:lnSpc>
                <a:spcPct val="90000"/>
              </a:lnSpc>
              <a:spcAft>
                <a:spcPts val="600"/>
              </a:spcAft>
              <a:buFont typeface="Arial" panose="020B0604020202020204" pitchFamily="34" charset="0"/>
              <a:buChar char="•"/>
            </a:pPr>
            <a:r>
              <a:rPr lang="en-US" sz="2000">
                <a:solidFill>
                  <a:srgbClr val="000000"/>
                </a:solidFill>
              </a:rPr>
              <a:t> video chats.</a:t>
            </a:r>
          </a:p>
          <a:p>
            <a:pPr marL="342900" indent="-228600">
              <a:lnSpc>
                <a:spcPct val="90000"/>
              </a:lnSpc>
              <a:spcAft>
                <a:spcPts val="600"/>
              </a:spcAft>
              <a:buFont typeface="Arial" panose="020B0604020202020204" pitchFamily="34" charset="0"/>
              <a:buChar char="•"/>
            </a:pPr>
            <a:r>
              <a:rPr lang="en-US" sz="2000">
                <a:solidFill>
                  <a:srgbClr val="000000"/>
                </a:solidFill>
              </a:rPr>
              <a:t>The issue: predators get on this and often ask for</a:t>
            </a:r>
          </a:p>
          <a:p>
            <a:pPr marL="57150" indent="-228600">
              <a:lnSpc>
                <a:spcPct val="90000"/>
              </a:lnSpc>
              <a:spcAft>
                <a:spcPts val="600"/>
              </a:spcAft>
              <a:buFont typeface="Arial" panose="020B0604020202020204" pitchFamily="34" charset="0"/>
              <a:buChar char="•"/>
            </a:pPr>
            <a:r>
              <a:rPr lang="en-US" sz="2000">
                <a:solidFill>
                  <a:srgbClr val="000000"/>
                </a:solidFill>
              </a:rPr>
              <a:t>sexual favors, expose themselves, and exploit children. This is much like the Holla app that was recently removed from the app store due to child exploitation.</a:t>
            </a:r>
          </a:p>
        </p:txBody>
      </p:sp>
      <p:sp>
        <p:nvSpPr>
          <p:cNvPr id="26" name="Freeform 67">
            <a:extLst>
              <a:ext uri="{FF2B5EF4-FFF2-40B4-BE49-F238E27FC236}">
                <a16:creationId xmlns:a16="http://schemas.microsoft.com/office/drawing/2014/main" id="{3FA1383B-2709-4E36-8FF8-7A737213B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7503" y="3006774"/>
            <a:ext cx="4734497" cy="3851226"/>
          </a:xfrm>
          <a:custGeom>
            <a:avLst/>
            <a:gdLst>
              <a:gd name="connsiteX0" fmla="*/ 2718646 w 4647408"/>
              <a:gd name="connsiteY0" fmla="*/ 0 h 3780384"/>
              <a:gd name="connsiteX1" fmla="*/ 4641019 w 4647408"/>
              <a:gd name="connsiteY1" fmla="*/ 796273 h 3780384"/>
              <a:gd name="connsiteX2" fmla="*/ 4647408 w 4647408"/>
              <a:gd name="connsiteY2" fmla="*/ 803303 h 3780384"/>
              <a:gd name="connsiteX3" fmla="*/ 4647408 w 4647408"/>
              <a:gd name="connsiteY3" fmla="*/ 3780384 h 3780384"/>
              <a:gd name="connsiteX4" fmla="*/ 215340 w 4647408"/>
              <a:gd name="connsiteY4" fmla="*/ 3780384 h 3780384"/>
              <a:gd name="connsiteX5" fmla="*/ 213645 w 4647408"/>
              <a:gd name="connsiteY5" fmla="*/ 3776866 h 3780384"/>
              <a:gd name="connsiteX6" fmla="*/ 0 w 4647408"/>
              <a:gd name="connsiteY6" fmla="*/ 2718646 h 3780384"/>
              <a:gd name="connsiteX7" fmla="*/ 2718646 w 4647408"/>
              <a:gd name="connsiteY7" fmla="*/ 0 h 37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7408" h="3780384">
                <a:moveTo>
                  <a:pt x="2718646" y="0"/>
                </a:moveTo>
                <a:cubicBezTo>
                  <a:pt x="3469379" y="0"/>
                  <a:pt x="4149041" y="304295"/>
                  <a:pt x="4641019" y="796273"/>
                </a:cubicBezTo>
                <a:lnTo>
                  <a:pt x="4647408" y="803303"/>
                </a:lnTo>
                <a:lnTo>
                  <a:pt x="4647408" y="3780384"/>
                </a:lnTo>
                <a:lnTo>
                  <a:pt x="215340" y="3780384"/>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Icon&#10;&#10;Description automatically generated">
            <a:extLst>
              <a:ext uri="{FF2B5EF4-FFF2-40B4-BE49-F238E27FC236}">
                <a16:creationId xmlns:a16="http://schemas.microsoft.com/office/drawing/2014/main" id="{E752F4E5-7932-4481-A02D-66DA68A618C7}"/>
              </a:ext>
            </a:extLst>
          </p:cNvPr>
          <p:cNvPicPr>
            <a:picLocks noGrp="1" noChangeAspect="1"/>
          </p:cNvPicPr>
          <p:nvPr>
            <p:ph idx="1"/>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p:blipFill>
        <p:spPr>
          <a:xfrm>
            <a:off x="8872423" y="3989614"/>
            <a:ext cx="2548155" cy="2548155"/>
          </a:xfrm>
          <a:prstGeom prst="rect">
            <a:avLst/>
          </a:prstGeom>
        </p:spPr>
      </p:pic>
    </p:spTree>
    <p:extLst>
      <p:ext uri="{BB962C8B-B14F-4D97-AF65-F5344CB8AC3E}">
        <p14:creationId xmlns:p14="http://schemas.microsoft.com/office/powerpoint/2010/main" val="1975453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C2D03C-F55F-4F7A-B85A-BEE76D77F1F0}"/>
              </a:ext>
            </a:extLst>
          </p:cNvPr>
          <p:cNvSpPr>
            <a:spLocks noGrp="1"/>
          </p:cNvSpPr>
          <p:nvPr>
            <p:ph type="title"/>
          </p:nvPr>
        </p:nvSpPr>
        <p:spPr>
          <a:xfrm>
            <a:off x="838201" y="345810"/>
            <a:ext cx="5120561" cy="1325563"/>
          </a:xfrm>
        </p:spPr>
        <p:txBody>
          <a:bodyPr>
            <a:normAutofit/>
          </a:bodyPr>
          <a:lstStyle/>
          <a:p>
            <a:r>
              <a:rPr lang="en-US"/>
              <a:t>Ask.fm</a:t>
            </a:r>
          </a:p>
        </p:txBody>
      </p:sp>
      <p:sp>
        <p:nvSpPr>
          <p:cNvPr id="9" name="Content Placeholder 8">
            <a:extLst>
              <a:ext uri="{FF2B5EF4-FFF2-40B4-BE49-F238E27FC236}">
                <a16:creationId xmlns:a16="http://schemas.microsoft.com/office/drawing/2014/main" id="{5E7685A7-A242-495D-ADED-27ACC14671BE}"/>
              </a:ext>
            </a:extLst>
          </p:cNvPr>
          <p:cNvSpPr>
            <a:spLocks noGrp="1"/>
          </p:cNvSpPr>
          <p:nvPr>
            <p:ph idx="1"/>
          </p:nvPr>
        </p:nvSpPr>
        <p:spPr>
          <a:xfrm>
            <a:off x="838201" y="1825625"/>
            <a:ext cx="5092194" cy="4351338"/>
          </a:xfrm>
        </p:spPr>
        <p:txBody>
          <a:bodyPr>
            <a:normAutofit/>
          </a:bodyPr>
          <a:lstStyle/>
          <a:p>
            <a:r>
              <a:rPr lang="en-US" sz="2400"/>
              <a:t>Ask.fm is an anonymous social media platform where you create a profile, and anonymous people ask you questions. You can have followers but you can’t know who is following you.</a:t>
            </a:r>
          </a:p>
          <a:p>
            <a:r>
              <a:rPr lang="en-US" sz="2400" b="1"/>
              <a:t>The real issue for teens: </a:t>
            </a:r>
            <a:r>
              <a:rPr lang="en-US" sz="2400"/>
              <a:t>There is no moderation on what people can say on this site. Cyberbullying and sexual exploitation is rampant. There have been 9 teen suicides (plus more) from this app.</a:t>
            </a:r>
            <a:endParaRPr lang="en-US" sz="2400" b="1"/>
          </a:p>
          <a:p>
            <a:endParaRPr lang="en-US" sz="2400"/>
          </a:p>
        </p:txBody>
      </p:sp>
      <p:sp>
        <p:nvSpPr>
          <p:cNvPr id="29" name="Oval 28">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09EC9168-092E-499A-A776-E82EF850CA7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433" b="2306"/>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31" name="Arc 30">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6" name="Picture 5">
            <a:extLst>
              <a:ext uri="{FF2B5EF4-FFF2-40B4-BE49-F238E27FC236}">
                <a16:creationId xmlns:a16="http://schemas.microsoft.com/office/drawing/2014/main" id="{B0B6FE1F-CB11-4541-8EEC-7BEC9A639CD0}"/>
              </a:ext>
            </a:extLst>
          </p:cNvPr>
          <p:cNvPicPr>
            <a:picLocks noChangeAspect="1"/>
          </p:cNvPicPr>
          <p:nvPr/>
        </p:nvPicPr>
        <p:blipFill rotWithShape="1">
          <a:blip r:embed="rId4">
            <a:extLst>
              <a:ext uri="{28A0092B-C50C-407E-A947-70E740481C1C}">
                <a14:useLocalDpi xmlns:a14="http://schemas.microsoft.com/office/drawing/2010/main" val="0"/>
              </a:ext>
            </a:extLst>
          </a:blip>
          <a:srcRect r="21904" b="4"/>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3" name="TextBox 2">
            <a:extLst>
              <a:ext uri="{FF2B5EF4-FFF2-40B4-BE49-F238E27FC236}">
                <a16:creationId xmlns:a16="http://schemas.microsoft.com/office/drawing/2014/main" id="{28D01E1B-1952-4004-BD36-5BEA58692880}"/>
              </a:ext>
            </a:extLst>
          </p:cNvPr>
          <p:cNvSpPr txBox="1"/>
          <p:nvPr/>
        </p:nvSpPr>
        <p:spPr>
          <a:xfrm>
            <a:off x="528810" y="6279614"/>
            <a:ext cx="3249976" cy="600164"/>
          </a:xfrm>
          <a:prstGeom prst="rect">
            <a:avLst/>
          </a:prstGeom>
          <a:noFill/>
        </p:spPr>
        <p:txBody>
          <a:bodyPr wrap="square" rtlCol="0">
            <a:spAutoFit/>
          </a:bodyPr>
          <a:lstStyle/>
          <a:p>
            <a:pPr>
              <a:spcAft>
                <a:spcPts val="600"/>
              </a:spcAft>
            </a:pPr>
            <a:r>
              <a:rPr lang="en-US" sz="1100" dirty="0"/>
              <a:t>https://www.buzzfeednews.com/article/ryanhatesthis/a-ninth-teenager-since-last-september-has-committed-suicide</a:t>
            </a:r>
            <a:endParaRPr lang="en-US" sz="1100"/>
          </a:p>
        </p:txBody>
      </p:sp>
    </p:spTree>
    <p:extLst>
      <p:ext uri="{BB962C8B-B14F-4D97-AF65-F5344CB8AC3E}">
        <p14:creationId xmlns:p14="http://schemas.microsoft.com/office/powerpoint/2010/main" val="3147596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372180-C7C0-454F-975F-B7C899C5A369}"/>
              </a:ext>
            </a:extLst>
          </p:cNvPr>
          <p:cNvSpPr>
            <a:spLocks noGrp="1"/>
          </p:cNvSpPr>
          <p:nvPr>
            <p:ph type="title"/>
          </p:nvPr>
        </p:nvSpPr>
        <p:spPr>
          <a:xfrm>
            <a:off x="838201" y="345810"/>
            <a:ext cx="5120561" cy="1325563"/>
          </a:xfrm>
        </p:spPr>
        <p:txBody>
          <a:bodyPr>
            <a:normAutofit/>
          </a:bodyPr>
          <a:lstStyle/>
          <a:p>
            <a:r>
              <a:rPr lang="en-US" dirty="0"/>
              <a:t>Calculator#</a:t>
            </a:r>
          </a:p>
        </p:txBody>
      </p:sp>
      <p:sp>
        <p:nvSpPr>
          <p:cNvPr id="3" name="Content Placeholder 2">
            <a:extLst>
              <a:ext uri="{FF2B5EF4-FFF2-40B4-BE49-F238E27FC236}">
                <a16:creationId xmlns:a16="http://schemas.microsoft.com/office/drawing/2014/main" id="{5CB6D9C4-A922-4AF9-9819-61CA15AE712F}"/>
              </a:ext>
            </a:extLst>
          </p:cNvPr>
          <p:cNvSpPr>
            <a:spLocks noGrp="1"/>
          </p:cNvSpPr>
          <p:nvPr>
            <p:ph idx="1"/>
          </p:nvPr>
        </p:nvSpPr>
        <p:spPr>
          <a:xfrm>
            <a:off x="838201" y="1825625"/>
            <a:ext cx="5092194" cy="4351338"/>
          </a:xfrm>
        </p:spPr>
        <p:txBody>
          <a:bodyPr>
            <a:normAutofit/>
          </a:bodyPr>
          <a:lstStyle/>
          <a:p>
            <a:r>
              <a:rPr lang="en-US" sz="1300"/>
              <a:t>This looks as if it is a normal calculator but its purpose is to hide pictures and videos. It comes up as a normal calculator and you have to enter a code into it, and you can then access a cloud to dump your things in that you don’t want to be seen in your gallery.</a:t>
            </a:r>
          </a:p>
          <a:p>
            <a:r>
              <a:rPr lang="en-US" sz="1300" b="1"/>
              <a:t>The real issue for teens or anyone using this app</a:t>
            </a:r>
            <a:r>
              <a:rPr lang="en-US" sz="1300"/>
              <a:t>: From a cybersecurity perspective: when you upload your images into this calculator, you’re putting your images on a server. Think of iCloud for example, when you delete an image off your phone, it stays in your iCloud account when you log in to it on your computer, but the image isn’t on your phone anymore. These apps work the same. The creator of this app has access to all those pictures you wouldn’t want anyone else to see. Even if you delete these photos out of the app, they still stay on the app developer’s server. You may think, “oh well in terms of service it says they don’t keep your data once it’s deleted”. You can’t trust that. None of them are big companies, they also come out of different countries, so no one is holding them accountable or checking to prove if they delete your images. It is very likely that they could be selling your pictures as child pornography or a hacker could easily get into these servers and compromise your pictures, sell them, or use them to blackmail an individual.</a:t>
            </a:r>
          </a:p>
        </p:txBody>
      </p:sp>
      <p:sp>
        <p:nvSpPr>
          <p:cNvPr id="28" name="Oval 27">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681A5266-23E6-43DE-A34F-76F87FEC7DEA}"/>
              </a:ext>
            </a:extLst>
          </p:cNvPr>
          <p:cNvPicPr>
            <a:picLocks noChangeAspect="1"/>
          </p:cNvPicPr>
          <p:nvPr/>
        </p:nvPicPr>
        <p:blipFill rotWithShape="1">
          <a:blip r:embed="rId2">
            <a:extLst>
              <a:ext uri="{28A0092B-C50C-407E-A947-70E740481C1C}">
                <a14:useLocalDpi xmlns:a14="http://schemas.microsoft.com/office/drawing/2010/main" val="0"/>
              </a:ext>
            </a:extLst>
          </a:blip>
          <a:srcRect r="30656" b="-1"/>
          <a:stretch/>
        </p:blipFill>
        <p:spPr>
          <a:xfrm>
            <a:off x="8739460" y="3128488"/>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30" name="Arc 29">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5" name="Picture 4" descr="Icon&#10;&#10;Description automatically generated">
            <a:extLst>
              <a:ext uri="{FF2B5EF4-FFF2-40B4-BE49-F238E27FC236}">
                <a16:creationId xmlns:a16="http://schemas.microsoft.com/office/drawing/2014/main" id="{D73A98C3-8FE6-4343-877E-57212551EBA6}"/>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7172" r="-3" b="7357"/>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6" name="TextBox 5">
            <a:extLst>
              <a:ext uri="{FF2B5EF4-FFF2-40B4-BE49-F238E27FC236}">
                <a16:creationId xmlns:a16="http://schemas.microsoft.com/office/drawing/2014/main" id="{1CB82A83-E90E-477C-A095-CF156B151342}"/>
              </a:ext>
            </a:extLst>
          </p:cNvPr>
          <p:cNvSpPr txBox="1"/>
          <p:nvPr/>
        </p:nvSpPr>
        <p:spPr>
          <a:xfrm>
            <a:off x="9751908" y="6657945"/>
            <a:ext cx="244009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namu.moe/w/iOS/%EC%95%A0%ED%94%8C%EB%A6%AC%EC%BC%80%EC%9D%B4%EC%85%98">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1512122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EE5C6BA-FE2A-4C38-8D88-E70C06E54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3E66F28-0926-4CFB-BDAB-646CAB184C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0B4D4651-CF69-4DB6-A519-9981AFD2252F}"/>
              </a:ext>
            </a:extLst>
          </p:cNvPr>
          <p:cNvSpPr>
            <a:spLocks noGrp="1"/>
          </p:cNvSpPr>
          <p:nvPr>
            <p:ph type="title"/>
          </p:nvPr>
        </p:nvSpPr>
        <p:spPr>
          <a:xfrm>
            <a:off x="804672" y="802955"/>
            <a:ext cx="4977976" cy="1454051"/>
          </a:xfrm>
        </p:spPr>
        <p:txBody>
          <a:bodyPr vert="horz" lIns="91440" tIns="45720" rIns="91440" bIns="45720" rtlCol="0" anchor="ctr">
            <a:normAutofit/>
          </a:bodyPr>
          <a:lstStyle/>
          <a:p>
            <a:r>
              <a:rPr lang="en-US" kern="1200">
                <a:solidFill>
                  <a:srgbClr val="000000"/>
                </a:solidFill>
                <a:latin typeface="+mj-lt"/>
                <a:ea typeface="+mj-ea"/>
                <a:cs typeface="+mj-cs"/>
              </a:rPr>
              <a:t>Hot or Not</a:t>
            </a:r>
          </a:p>
        </p:txBody>
      </p:sp>
      <p:sp>
        <p:nvSpPr>
          <p:cNvPr id="20" name="Freeform 60">
            <a:extLst>
              <a:ext uri="{FF2B5EF4-FFF2-40B4-BE49-F238E27FC236}">
                <a16:creationId xmlns:a16="http://schemas.microsoft.com/office/drawing/2014/main" id="{DE9FA85F-F0FB-4952-A05F-04CC67B18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3099" y="1"/>
            <a:ext cx="3960192" cy="2251543"/>
          </a:xfrm>
          <a:custGeom>
            <a:avLst/>
            <a:gdLst>
              <a:gd name="connsiteX0" fmla="*/ 20753 w 3960192"/>
              <a:gd name="connsiteY0" fmla="*/ 0 h 2251543"/>
              <a:gd name="connsiteX1" fmla="*/ 3939439 w 3960192"/>
              <a:gd name="connsiteY1" fmla="*/ 0 h 2251543"/>
              <a:gd name="connsiteX2" fmla="*/ 3949969 w 3960192"/>
              <a:gd name="connsiteY2" fmla="*/ 68994 h 2251543"/>
              <a:gd name="connsiteX3" fmla="*/ 3960192 w 3960192"/>
              <a:gd name="connsiteY3" fmla="*/ 271447 h 2251543"/>
              <a:gd name="connsiteX4" fmla="*/ 1980096 w 3960192"/>
              <a:gd name="connsiteY4" fmla="*/ 2251543 h 2251543"/>
              <a:gd name="connsiteX5" fmla="*/ 0 w 3960192"/>
              <a:gd name="connsiteY5" fmla="*/ 271447 h 2251543"/>
              <a:gd name="connsiteX6" fmla="*/ 10223 w 3960192"/>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251543">
                <a:moveTo>
                  <a:pt x="20753" y="0"/>
                </a:moveTo>
                <a:lnTo>
                  <a:pt x="3939439" y="0"/>
                </a:lnTo>
                <a:lnTo>
                  <a:pt x="3949969" y="68994"/>
                </a:lnTo>
                <a:cubicBezTo>
                  <a:pt x="3956729" y="135559"/>
                  <a:pt x="3960192" y="203099"/>
                  <a:pt x="3960192" y="271447"/>
                </a:cubicBezTo>
                <a:cubicBezTo>
                  <a:pt x="3960192" y="1365024"/>
                  <a:pt x="3073673" y="2251543"/>
                  <a:pt x="1980096" y="2251543"/>
                </a:cubicBezTo>
                <a:cubicBezTo>
                  <a:pt x="886519" y="2251543"/>
                  <a:pt x="0" y="1365024"/>
                  <a:pt x="0" y="271447"/>
                </a:cubicBezTo>
                <a:cubicBezTo>
                  <a:pt x="0" y="203099"/>
                  <a:pt x="3463" y="135559"/>
                  <a:pt x="10223"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29F2D159-F2EC-4501-921F-BA4202EBC7EF}"/>
              </a:ext>
            </a:extLst>
          </p:cNvPr>
          <p:cNvPicPr>
            <a:picLocks noChangeAspect="1"/>
          </p:cNvPicPr>
          <p:nvPr/>
        </p:nvPicPr>
        <p:blipFill rotWithShape="1">
          <a:blip r:embed="rId3">
            <a:alphaModFix/>
          </a:blip>
          <a:srcRect t="12255" r="-3" b="22062"/>
          <a:stretch/>
        </p:blipFill>
        <p:spPr>
          <a:xfrm>
            <a:off x="6632714" y="1"/>
            <a:ext cx="3674754" cy="2106932"/>
          </a:xfrm>
          <a:custGeom>
            <a:avLst/>
            <a:gdLst/>
            <a:ahLst/>
            <a:cxnLst/>
            <a:rect l="l" t="t" r="r" b="b"/>
            <a:pathLst>
              <a:path w="3674754" h="2106932">
                <a:moveTo>
                  <a:pt x="21954" y="0"/>
                </a:moveTo>
                <a:lnTo>
                  <a:pt x="3652800" y="0"/>
                </a:lnTo>
                <a:lnTo>
                  <a:pt x="3665268" y="81694"/>
                </a:lnTo>
                <a:cubicBezTo>
                  <a:pt x="3671541" y="143461"/>
                  <a:pt x="3674754" y="206133"/>
                  <a:pt x="3674754" y="269555"/>
                </a:cubicBezTo>
                <a:cubicBezTo>
                  <a:pt x="3674754" y="1284311"/>
                  <a:pt x="2852132" y="2106932"/>
                  <a:pt x="1837377" y="2106932"/>
                </a:cubicBezTo>
                <a:cubicBezTo>
                  <a:pt x="822622" y="2106932"/>
                  <a:pt x="0" y="1284311"/>
                  <a:pt x="0" y="269555"/>
                </a:cubicBezTo>
                <a:cubicBezTo>
                  <a:pt x="0" y="206133"/>
                  <a:pt x="3214" y="143461"/>
                  <a:pt x="9486" y="81694"/>
                </a:cubicBezTo>
                <a:close/>
              </a:path>
            </a:pathLst>
          </a:custGeom>
          <a:effectLst>
            <a:softEdge rad="0"/>
          </a:effectLst>
        </p:spPr>
      </p:pic>
      <p:sp>
        <p:nvSpPr>
          <p:cNvPr id="6" name="TextBox 5">
            <a:extLst>
              <a:ext uri="{FF2B5EF4-FFF2-40B4-BE49-F238E27FC236}">
                <a16:creationId xmlns:a16="http://schemas.microsoft.com/office/drawing/2014/main" id="{901A7F5D-22F2-4259-BD6C-77A2D740EFFE}"/>
              </a:ext>
            </a:extLst>
          </p:cNvPr>
          <p:cNvSpPr txBox="1"/>
          <p:nvPr/>
        </p:nvSpPr>
        <p:spPr>
          <a:xfrm>
            <a:off x="804672" y="2421682"/>
            <a:ext cx="4977578" cy="3639289"/>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1600">
                <a:solidFill>
                  <a:srgbClr val="000000"/>
                </a:solidFill>
              </a:rPr>
              <a:t>Hot or not is an app that allows you to rate people in your area, based on their appearance, the goal of this app is for dating. However, kids are frequent users.</a:t>
            </a:r>
          </a:p>
          <a:p>
            <a:pPr indent="-228600">
              <a:lnSpc>
                <a:spcPct val="90000"/>
              </a:lnSpc>
              <a:spcAft>
                <a:spcPts val="600"/>
              </a:spcAft>
              <a:buFont typeface="Arial" panose="020B0604020202020204" pitchFamily="34" charset="0"/>
              <a:buChar char="•"/>
            </a:pPr>
            <a:endParaRPr lang="en-US" sz="1600">
              <a:solidFill>
                <a:srgbClr val="000000"/>
              </a:solidFill>
            </a:endParaRPr>
          </a:p>
          <a:p>
            <a:pPr marL="285750" indent="-228600">
              <a:lnSpc>
                <a:spcPct val="90000"/>
              </a:lnSpc>
              <a:spcAft>
                <a:spcPts val="600"/>
              </a:spcAft>
              <a:buFont typeface="Arial" panose="020B0604020202020204" pitchFamily="34" charset="0"/>
              <a:buChar char="•"/>
            </a:pPr>
            <a:r>
              <a:rPr lang="en-US" sz="1600">
                <a:solidFill>
                  <a:srgbClr val="000000"/>
                </a:solidFill>
              </a:rPr>
              <a:t>You only need to be 13 to create an account on this app. Kids 13-17 won’t be able to speak with adults on this site, but once you turn 18, you can still continue conversations you had previously with anyone who is 13-17 years old.</a:t>
            </a:r>
          </a:p>
          <a:p>
            <a:pPr marL="285750" indent="-228600">
              <a:lnSpc>
                <a:spcPct val="90000"/>
              </a:lnSpc>
              <a:spcAft>
                <a:spcPts val="600"/>
              </a:spcAft>
              <a:buFont typeface="Arial" panose="020B0604020202020204" pitchFamily="34" charset="0"/>
              <a:buChar char="•"/>
            </a:pPr>
            <a:endParaRPr lang="en-US" sz="1600">
              <a:solidFill>
                <a:srgbClr val="000000"/>
              </a:solidFill>
            </a:endParaRPr>
          </a:p>
          <a:p>
            <a:pPr marL="285750" indent="-228600">
              <a:lnSpc>
                <a:spcPct val="90000"/>
              </a:lnSpc>
              <a:spcAft>
                <a:spcPts val="600"/>
              </a:spcAft>
              <a:buFont typeface="Arial" panose="020B0604020202020204" pitchFamily="34" charset="0"/>
              <a:buChar char="•"/>
            </a:pPr>
            <a:r>
              <a:rPr lang="en-US" sz="1600">
                <a:solidFill>
                  <a:srgbClr val="000000"/>
                </a:solidFill>
              </a:rPr>
              <a:t>The big issue: predators can easily follow suite by faking to be a teenager in order to gain access to the teenage group. Not only is this a problem, but teenagers can be easily hurt over a low rating.</a:t>
            </a:r>
          </a:p>
        </p:txBody>
      </p:sp>
      <p:sp>
        <p:nvSpPr>
          <p:cNvPr id="22" name="Freeform 68">
            <a:extLst>
              <a:ext uri="{FF2B5EF4-FFF2-40B4-BE49-F238E27FC236}">
                <a16:creationId xmlns:a16="http://schemas.microsoft.com/office/drawing/2014/main" id="{FEBD362A-CC27-47D9-8FC3-A5E91BA07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5296" y="2922177"/>
            <a:ext cx="4956705" cy="3945299"/>
          </a:xfrm>
          <a:custGeom>
            <a:avLst/>
            <a:gdLst>
              <a:gd name="connsiteX0" fmla="*/ 2718646 w 4956705"/>
              <a:gd name="connsiteY0" fmla="*/ 0 h 3945299"/>
              <a:gd name="connsiteX1" fmla="*/ 4816486 w 4956705"/>
              <a:gd name="connsiteY1" fmla="*/ 989335 h 3945299"/>
              <a:gd name="connsiteX2" fmla="*/ 4956705 w 4956705"/>
              <a:gd name="connsiteY2" fmla="*/ 1176848 h 3945299"/>
              <a:gd name="connsiteX3" fmla="*/ 4956705 w 4956705"/>
              <a:gd name="connsiteY3" fmla="*/ 3945299 h 3945299"/>
              <a:gd name="connsiteX4" fmla="*/ 294783 w 4956705"/>
              <a:gd name="connsiteY4" fmla="*/ 3945299 h 3945299"/>
              <a:gd name="connsiteX5" fmla="*/ 213645 w 4956705"/>
              <a:gd name="connsiteY5" fmla="*/ 3776866 h 3945299"/>
              <a:gd name="connsiteX6" fmla="*/ 0 w 4956705"/>
              <a:gd name="connsiteY6" fmla="*/ 2718646 h 3945299"/>
              <a:gd name="connsiteX7" fmla="*/ 2718646 w 4956705"/>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6705" h="3945299">
                <a:moveTo>
                  <a:pt x="2718646" y="0"/>
                </a:moveTo>
                <a:cubicBezTo>
                  <a:pt x="3563221" y="0"/>
                  <a:pt x="4317846" y="385123"/>
                  <a:pt x="4816486" y="989335"/>
                </a:cubicBezTo>
                <a:lnTo>
                  <a:pt x="4956705" y="1176848"/>
                </a:lnTo>
                <a:lnTo>
                  <a:pt x="4956705" y="3945299"/>
                </a:lnTo>
                <a:lnTo>
                  <a:pt x="294783" y="3945299"/>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a:extLst>
              <a:ext uri="{FF2B5EF4-FFF2-40B4-BE49-F238E27FC236}">
                <a16:creationId xmlns:a16="http://schemas.microsoft.com/office/drawing/2014/main" id="{1590A037-C9DF-4DFD-8F79-A5077609FF54}"/>
              </a:ext>
            </a:extLst>
          </p:cNvPr>
          <p:cNvPicPr>
            <a:picLocks noGrp="1" noChangeAspect="1"/>
          </p:cNvPicPr>
          <p:nvPr>
            <p:ph idx="1"/>
          </p:nvPr>
        </p:nvPicPr>
        <p:blipFill rotWithShape="1">
          <a:blip r:embed="rId4">
            <a:alphaModFix/>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21103" r="3" b="3"/>
          <a:stretch/>
        </p:blipFill>
        <p:spPr>
          <a:xfrm>
            <a:off x="7399326" y="3086207"/>
            <a:ext cx="4792674" cy="3781268"/>
          </a:xfrm>
          <a:custGeom>
            <a:avLst/>
            <a:gdLst/>
            <a:ahLst/>
            <a:cxnLst/>
            <a:rect l="l" t="t" r="r" b="b"/>
            <a:pathLst>
              <a:path w="4792674" h="3781268">
                <a:moveTo>
                  <a:pt x="2554615" y="0"/>
                </a:moveTo>
                <a:cubicBezTo>
                  <a:pt x="3436412" y="0"/>
                  <a:pt x="4213859" y="446774"/>
                  <a:pt x="4672942" y="1126306"/>
                </a:cubicBezTo>
                <a:lnTo>
                  <a:pt x="4792674" y="1323391"/>
                </a:lnTo>
                <a:lnTo>
                  <a:pt x="4792674" y="3781268"/>
                </a:lnTo>
                <a:lnTo>
                  <a:pt x="313779" y="3781268"/>
                </a:lnTo>
                <a:lnTo>
                  <a:pt x="308328" y="3772297"/>
                </a:lnTo>
                <a:cubicBezTo>
                  <a:pt x="111694" y="3410325"/>
                  <a:pt x="0" y="2995514"/>
                  <a:pt x="0" y="2554615"/>
                </a:cubicBezTo>
                <a:cubicBezTo>
                  <a:pt x="0" y="1143740"/>
                  <a:pt x="1143740" y="0"/>
                  <a:pt x="2554615" y="0"/>
                </a:cubicBezTo>
                <a:close/>
              </a:path>
            </a:pathLst>
          </a:custGeom>
          <a:effectLst>
            <a:softEdge rad="0"/>
          </a:effectLst>
        </p:spPr>
      </p:pic>
    </p:spTree>
    <p:extLst>
      <p:ext uri="{BB962C8B-B14F-4D97-AF65-F5344CB8AC3E}">
        <p14:creationId xmlns:p14="http://schemas.microsoft.com/office/powerpoint/2010/main" val="969830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45">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500E05-1FFA-459D-910A-E162A76B1881}"/>
              </a:ext>
            </a:extLst>
          </p:cNvPr>
          <p:cNvSpPr>
            <a:spLocks noGrp="1"/>
          </p:cNvSpPr>
          <p:nvPr>
            <p:ph type="title"/>
          </p:nvPr>
        </p:nvSpPr>
        <p:spPr>
          <a:xfrm>
            <a:off x="838201" y="345810"/>
            <a:ext cx="5120561" cy="1325563"/>
          </a:xfrm>
        </p:spPr>
        <p:txBody>
          <a:bodyPr vert="horz" lIns="91440" tIns="45720" rIns="91440" bIns="45720" rtlCol="0">
            <a:normAutofit/>
          </a:bodyPr>
          <a:lstStyle/>
          <a:p>
            <a:r>
              <a:rPr lang="en-US" err="1"/>
              <a:t>MeetMe</a:t>
            </a:r>
            <a:endParaRPr lang="en-US"/>
          </a:p>
        </p:txBody>
      </p:sp>
      <p:sp>
        <p:nvSpPr>
          <p:cNvPr id="16" name="Content Placeholder 15">
            <a:extLst>
              <a:ext uri="{FF2B5EF4-FFF2-40B4-BE49-F238E27FC236}">
                <a16:creationId xmlns:a16="http://schemas.microsoft.com/office/drawing/2014/main" id="{00842A68-A72B-487E-A12A-F43059BE00A0}"/>
              </a:ext>
            </a:extLst>
          </p:cNvPr>
          <p:cNvSpPr>
            <a:spLocks noGrp="1"/>
          </p:cNvSpPr>
          <p:nvPr>
            <p:ph idx="1"/>
          </p:nvPr>
        </p:nvSpPr>
        <p:spPr>
          <a:xfrm>
            <a:off x="838201" y="1825625"/>
            <a:ext cx="5092194" cy="4351338"/>
          </a:xfrm>
        </p:spPr>
        <p:txBody>
          <a:bodyPr>
            <a:normAutofit/>
          </a:bodyPr>
          <a:lstStyle/>
          <a:p>
            <a:r>
              <a:rPr lang="en-US" sz="2200" err="1"/>
              <a:t>MeetMe</a:t>
            </a:r>
            <a:r>
              <a:rPr lang="en-US" sz="2200"/>
              <a:t> is a “hookup app” where you create a profile and interact with people in your area. </a:t>
            </a:r>
          </a:p>
          <a:p>
            <a:r>
              <a:rPr lang="en-US" sz="2200"/>
              <a:t>The big issue: You only need to be 13 to join. 13-17 year </a:t>
            </a:r>
            <a:r>
              <a:rPr lang="en-US" sz="2200" err="1"/>
              <a:t>olds</a:t>
            </a:r>
            <a:r>
              <a:rPr lang="en-US" sz="2200"/>
              <a:t> are put into one category where they only see people in that age group. However, if you just turned 18 and had previously been talking to people in the younger cohort, you can still speak with them in the chat. There has been a huge issue on this site with pedophiles pretending to be teenagers. </a:t>
            </a:r>
          </a:p>
        </p:txBody>
      </p:sp>
      <p:sp>
        <p:nvSpPr>
          <p:cNvPr id="59" name="Oval 47">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F447D7EA-3D1D-4687-A665-78EE89B7CBB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269" r="-4" b="467"/>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60" name="Arc 49">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7" name="Picture 6">
            <a:extLst>
              <a:ext uri="{FF2B5EF4-FFF2-40B4-BE49-F238E27FC236}">
                <a16:creationId xmlns:a16="http://schemas.microsoft.com/office/drawing/2014/main" id="{34925178-72BC-4969-9054-F78D7B48E4E1}"/>
              </a:ext>
            </a:extLst>
          </p:cNvPr>
          <p:cNvPicPr>
            <a:picLocks noChangeAspect="1"/>
          </p:cNvPicPr>
          <p:nvPr/>
        </p:nvPicPr>
        <p:blipFill rotWithShape="1">
          <a:blip r:embed="rId4">
            <a:extLst>
              <a:ext uri="{28A0092B-C50C-407E-A947-70E740481C1C}">
                <a14:useLocalDpi xmlns:a14="http://schemas.microsoft.com/office/drawing/2010/main" val="0"/>
              </a:ext>
            </a:extLst>
          </a:blip>
          <a:srcRect r="21904" b="4"/>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4" name="TextBox 3">
            <a:extLst>
              <a:ext uri="{FF2B5EF4-FFF2-40B4-BE49-F238E27FC236}">
                <a16:creationId xmlns:a16="http://schemas.microsoft.com/office/drawing/2014/main" id="{DEC9EC50-48E9-4AB8-9121-99F6A70F668A}"/>
              </a:ext>
            </a:extLst>
          </p:cNvPr>
          <p:cNvSpPr txBox="1"/>
          <p:nvPr/>
        </p:nvSpPr>
        <p:spPr>
          <a:xfrm>
            <a:off x="1632155" y="5899355"/>
            <a:ext cx="3687097" cy="646331"/>
          </a:xfrm>
          <a:prstGeom prst="rect">
            <a:avLst/>
          </a:prstGeom>
          <a:noFill/>
        </p:spPr>
        <p:txBody>
          <a:bodyPr wrap="square" rtlCol="0">
            <a:spAutoFit/>
          </a:bodyPr>
          <a:lstStyle/>
          <a:p>
            <a:pPr>
              <a:spcAft>
                <a:spcPts val="600"/>
              </a:spcAft>
            </a:pPr>
            <a:r>
              <a:rPr lang="en-US" sz="1200" dirty="0"/>
              <a:t>https://www.fox26houston.com/news/police-arrest-man-after-young-girl-lured-on-meetme-app-away-from-deer-park-home</a:t>
            </a:r>
            <a:endParaRPr lang="en-US" sz="1200"/>
          </a:p>
        </p:txBody>
      </p:sp>
    </p:spTree>
    <p:extLst>
      <p:ext uri="{BB962C8B-B14F-4D97-AF65-F5344CB8AC3E}">
        <p14:creationId xmlns:p14="http://schemas.microsoft.com/office/powerpoint/2010/main" val="1454460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DEE5C6BA-FE2A-4C38-8D88-E70C06E54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53E66F28-0926-4CFB-BDAB-646CAB184C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6" name="TextBox 5">
            <a:extLst>
              <a:ext uri="{FF2B5EF4-FFF2-40B4-BE49-F238E27FC236}">
                <a16:creationId xmlns:a16="http://schemas.microsoft.com/office/drawing/2014/main" id="{0C7183A0-1AF5-48DD-8420-5A6C0031C525}"/>
              </a:ext>
            </a:extLst>
          </p:cNvPr>
          <p:cNvSpPr txBox="1"/>
          <p:nvPr/>
        </p:nvSpPr>
        <p:spPr>
          <a:xfrm>
            <a:off x="804672" y="802955"/>
            <a:ext cx="4977976" cy="145405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a:solidFill>
                  <a:srgbClr val="000000"/>
                </a:solidFill>
                <a:latin typeface="+mj-lt"/>
                <a:ea typeface="+mj-ea"/>
                <a:cs typeface="+mj-cs"/>
              </a:rPr>
              <a:t>Grindr</a:t>
            </a:r>
          </a:p>
        </p:txBody>
      </p:sp>
      <p:sp>
        <p:nvSpPr>
          <p:cNvPr id="45" name="Freeform 60">
            <a:extLst>
              <a:ext uri="{FF2B5EF4-FFF2-40B4-BE49-F238E27FC236}">
                <a16:creationId xmlns:a16="http://schemas.microsoft.com/office/drawing/2014/main" id="{DE9FA85F-F0FB-4952-A05F-04CC67B18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3099" y="1"/>
            <a:ext cx="3960192" cy="2251543"/>
          </a:xfrm>
          <a:custGeom>
            <a:avLst/>
            <a:gdLst>
              <a:gd name="connsiteX0" fmla="*/ 20753 w 3960192"/>
              <a:gd name="connsiteY0" fmla="*/ 0 h 2251543"/>
              <a:gd name="connsiteX1" fmla="*/ 3939439 w 3960192"/>
              <a:gd name="connsiteY1" fmla="*/ 0 h 2251543"/>
              <a:gd name="connsiteX2" fmla="*/ 3949969 w 3960192"/>
              <a:gd name="connsiteY2" fmla="*/ 68994 h 2251543"/>
              <a:gd name="connsiteX3" fmla="*/ 3960192 w 3960192"/>
              <a:gd name="connsiteY3" fmla="*/ 271447 h 2251543"/>
              <a:gd name="connsiteX4" fmla="*/ 1980096 w 3960192"/>
              <a:gd name="connsiteY4" fmla="*/ 2251543 h 2251543"/>
              <a:gd name="connsiteX5" fmla="*/ 0 w 3960192"/>
              <a:gd name="connsiteY5" fmla="*/ 271447 h 2251543"/>
              <a:gd name="connsiteX6" fmla="*/ 10223 w 3960192"/>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251543">
                <a:moveTo>
                  <a:pt x="20753" y="0"/>
                </a:moveTo>
                <a:lnTo>
                  <a:pt x="3939439" y="0"/>
                </a:lnTo>
                <a:lnTo>
                  <a:pt x="3949969" y="68994"/>
                </a:lnTo>
                <a:cubicBezTo>
                  <a:pt x="3956729" y="135559"/>
                  <a:pt x="3960192" y="203099"/>
                  <a:pt x="3960192" y="271447"/>
                </a:cubicBezTo>
                <a:cubicBezTo>
                  <a:pt x="3960192" y="1365024"/>
                  <a:pt x="3073673" y="2251543"/>
                  <a:pt x="1980096" y="2251543"/>
                </a:cubicBezTo>
                <a:cubicBezTo>
                  <a:pt x="886519" y="2251543"/>
                  <a:pt x="0" y="1365024"/>
                  <a:pt x="0" y="271447"/>
                </a:cubicBezTo>
                <a:cubicBezTo>
                  <a:pt x="0" y="203099"/>
                  <a:pt x="3463" y="135559"/>
                  <a:pt x="10223"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a:extLst>
              <a:ext uri="{FF2B5EF4-FFF2-40B4-BE49-F238E27FC236}">
                <a16:creationId xmlns:a16="http://schemas.microsoft.com/office/drawing/2014/main" id="{970367DA-F56E-4566-9751-8C293A375346}"/>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1" b="14105"/>
          <a:stretch/>
        </p:blipFill>
        <p:spPr>
          <a:xfrm>
            <a:off x="6632714" y="1"/>
            <a:ext cx="3674754" cy="2106932"/>
          </a:xfrm>
          <a:custGeom>
            <a:avLst/>
            <a:gdLst/>
            <a:ahLst/>
            <a:cxnLst/>
            <a:rect l="l" t="t" r="r" b="b"/>
            <a:pathLst>
              <a:path w="3674754" h="2106932">
                <a:moveTo>
                  <a:pt x="21954" y="0"/>
                </a:moveTo>
                <a:lnTo>
                  <a:pt x="3652800" y="0"/>
                </a:lnTo>
                <a:lnTo>
                  <a:pt x="3665268" y="81694"/>
                </a:lnTo>
                <a:cubicBezTo>
                  <a:pt x="3671541" y="143461"/>
                  <a:pt x="3674754" y="206133"/>
                  <a:pt x="3674754" y="269555"/>
                </a:cubicBezTo>
                <a:cubicBezTo>
                  <a:pt x="3674754" y="1284311"/>
                  <a:pt x="2852132" y="2106932"/>
                  <a:pt x="1837377" y="2106932"/>
                </a:cubicBezTo>
                <a:cubicBezTo>
                  <a:pt x="822622" y="2106932"/>
                  <a:pt x="0" y="1284311"/>
                  <a:pt x="0" y="269555"/>
                </a:cubicBezTo>
                <a:cubicBezTo>
                  <a:pt x="0" y="206133"/>
                  <a:pt x="3214" y="143461"/>
                  <a:pt x="9486" y="81694"/>
                </a:cubicBezTo>
                <a:close/>
              </a:path>
            </a:pathLst>
          </a:custGeom>
          <a:effectLst>
            <a:softEdge rad="0"/>
          </a:effectLst>
        </p:spPr>
      </p:pic>
      <p:sp>
        <p:nvSpPr>
          <p:cNvPr id="8" name="TextBox 7">
            <a:extLst>
              <a:ext uri="{FF2B5EF4-FFF2-40B4-BE49-F238E27FC236}">
                <a16:creationId xmlns:a16="http://schemas.microsoft.com/office/drawing/2014/main" id="{FA3D1840-EA2F-45F3-BEDC-987EE0000E68}"/>
              </a:ext>
            </a:extLst>
          </p:cNvPr>
          <p:cNvSpPr txBox="1"/>
          <p:nvPr/>
        </p:nvSpPr>
        <p:spPr>
          <a:xfrm>
            <a:off x="804672" y="2421682"/>
            <a:ext cx="4977578" cy="3639289"/>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2000">
                <a:solidFill>
                  <a:srgbClr val="000000"/>
                </a:solidFill>
              </a:rPr>
              <a:t>Gay dating app</a:t>
            </a:r>
          </a:p>
          <a:p>
            <a:pPr marL="285750" indent="-228600">
              <a:lnSpc>
                <a:spcPct val="90000"/>
              </a:lnSpc>
              <a:spcAft>
                <a:spcPts val="600"/>
              </a:spcAft>
              <a:buFont typeface="Arial" panose="020B0604020202020204" pitchFamily="34" charset="0"/>
              <a:buChar char="•"/>
            </a:pPr>
            <a:r>
              <a:rPr lang="en-US" sz="2000">
                <a:solidFill>
                  <a:srgbClr val="000000"/>
                </a:solidFill>
              </a:rPr>
              <a:t>The issue: pedophilia, sexual assault, and under</a:t>
            </a:r>
          </a:p>
          <a:p>
            <a:pPr indent="-228600">
              <a:lnSpc>
                <a:spcPct val="90000"/>
              </a:lnSpc>
              <a:spcAft>
                <a:spcPts val="600"/>
              </a:spcAft>
              <a:buFont typeface="Arial" panose="020B0604020202020204" pitchFamily="34" charset="0"/>
              <a:buChar char="•"/>
            </a:pPr>
            <a:r>
              <a:rPr lang="en-US" sz="2000">
                <a:solidFill>
                  <a:srgbClr val="000000"/>
                </a:solidFill>
              </a:rPr>
              <a:t> age users are rampant on here.</a:t>
            </a:r>
          </a:p>
          <a:p>
            <a:pPr marL="285750" indent="-228600">
              <a:lnSpc>
                <a:spcPct val="90000"/>
              </a:lnSpc>
              <a:spcAft>
                <a:spcPts val="600"/>
              </a:spcAft>
              <a:buFont typeface="Arial" panose="020B0604020202020204" pitchFamily="34" charset="0"/>
              <a:buChar char="•"/>
            </a:pPr>
            <a:r>
              <a:rPr lang="en-US" sz="2000">
                <a:solidFill>
                  <a:srgbClr val="000000"/>
                </a:solidFill>
              </a:rPr>
              <a:t>This is an easy target app for traffickers because a</a:t>
            </a:r>
          </a:p>
          <a:p>
            <a:pPr indent="-228600">
              <a:lnSpc>
                <a:spcPct val="90000"/>
              </a:lnSpc>
              <a:spcAft>
                <a:spcPts val="600"/>
              </a:spcAft>
              <a:buFont typeface="Arial" panose="020B0604020202020204" pitchFamily="34" charset="0"/>
              <a:buChar char="•"/>
            </a:pPr>
            <a:r>
              <a:rPr lang="en-US" sz="2000">
                <a:solidFill>
                  <a:srgbClr val="000000"/>
                </a:solidFill>
              </a:rPr>
              <a:t>lot of LGBT youth aren’t accepted, so traffickers use this</a:t>
            </a:r>
          </a:p>
          <a:p>
            <a:pPr indent="-228600">
              <a:lnSpc>
                <a:spcPct val="90000"/>
              </a:lnSpc>
              <a:spcAft>
                <a:spcPts val="600"/>
              </a:spcAft>
              <a:buFont typeface="Arial" panose="020B0604020202020204" pitchFamily="34" charset="0"/>
              <a:buChar char="•"/>
            </a:pPr>
            <a:r>
              <a:rPr lang="en-US" sz="2000">
                <a:solidFill>
                  <a:srgbClr val="000000"/>
                </a:solidFill>
              </a:rPr>
              <a:t>to groom victims in luring them by being accepting.</a:t>
            </a:r>
          </a:p>
        </p:txBody>
      </p:sp>
      <p:sp>
        <p:nvSpPr>
          <p:cNvPr id="47" name="Freeform 68">
            <a:extLst>
              <a:ext uri="{FF2B5EF4-FFF2-40B4-BE49-F238E27FC236}">
                <a16:creationId xmlns:a16="http://schemas.microsoft.com/office/drawing/2014/main" id="{FEBD362A-CC27-47D9-8FC3-A5E91BA07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5296" y="2922177"/>
            <a:ext cx="4956705" cy="3945299"/>
          </a:xfrm>
          <a:custGeom>
            <a:avLst/>
            <a:gdLst>
              <a:gd name="connsiteX0" fmla="*/ 2718646 w 4956705"/>
              <a:gd name="connsiteY0" fmla="*/ 0 h 3945299"/>
              <a:gd name="connsiteX1" fmla="*/ 4816486 w 4956705"/>
              <a:gd name="connsiteY1" fmla="*/ 989335 h 3945299"/>
              <a:gd name="connsiteX2" fmla="*/ 4956705 w 4956705"/>
              <a:gd name="connsiteY2" fmla="*/ 1176848 h 3945299"/>
              <a:gd name="connsiteX3" fmla="*/ 4956705 w 4956705"/>
              <a:gd name="connsiteY3" fmla="*/ 3945299 h 3945299"/>
              <a:gd name="connsiteX4" fmla="*/ 294783 w 4956705"/>
              <a:gd name="connsiteY4" fmla="*/ 3945299 h 3945299"/>
              <a:gd name="connsiteX5" fmla="*/ 213645 w 4956705"/>
              <a:gd name="connsiteY5" fmla="*/ 3776866 h 3945299"/>
              <a:gd name="connsiteX6" fmla="*/ 0 w 4956705"/>
              <a:gd name="connsiteY6" fmla="*/ 2718646 h 3945299"/>
              <a:gd name="connsiteX7" fmla="*/ 2718646 w 4956705"/>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6705" h="3945299">
                <a:moveTo>
                  <a:pt x="2718646" y="0"/>
                </a:moveTo>
                <a:cubicBezTo>
                  <a:pt x="3563221" y="0"/>
                  <a:pt x="4317846" y="385123"/>
                  <a:pt x="4816486" y="989335"/>
                </a:cubicBezTo>
                <a:lnTo>
                  <a:pt x="4956705" y="1176848"/>
                </a:lnTo>
                <a:lnTo>
                  <a:pt x="4956705" y="3945299"/>
                </a:lnTo>
                <a:lnTo>
                  <a:pt x="294783" y="3945299"/>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a:extLst>
              <a:ext uri="{FF2B5EF4-FFF2-40B4-BE49-F238E27FC236}">
                <a16:creationId xmlns:a16="http://schemas.microsoft.com/office/drawing/2014/main" id="{3F2137AB-3590-4963-AA94-1A1E985D0358}"/>
              </a:ext>
            </a:extLst>
          </p:cNvPr>
          <p:cNvPicPr>
            <a:picLocks noGrp="1" noChangeAspect="1"/>
          </p:cNvPicPr>
          <p:nvPr>
            <p:ph idx="1"/>
          </p:nvPr>
        </p:nvPicPr>
        <p:blipFill rotWithShape="1">
          <a:blip r:embed="rId4">
            <a:alphaModFix/>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4123" r="3" b="3332"/>
          <a:stretch/>
        </p:blipFill>
        <p:spPr>
          <a:xfrm>
            <a:off x="7399326" y="3086207"/>
            <a:ext cx="4792674" cy="3781268"/>
          </a:xfrm>
          <a:custGeom>
            <a:avLst/>
            <a:gdLst/>
            <a:ahLst/>
            <a:cxnLst/>
            <a:rect l="l" t="t" r="r" b="b"/>
            <a:pathLst>
              <a:path w="4792674" h="3781268">
                <a:moveTo>
                  <a:pt x="2554615" y="0"/>
                </a:moveTo>
                <a:cubicBezTo>
                  <a:pt x="3436412" y="0"/>
                  <a:pt x="4213859" y="446774"/>
                  <a:pt x="4672942" y="1126306"/>
                </a:cubicBezTo>
                <a:lnTo>
                  <a:pt x="4792674" y="1323391"/>
                </a:lnTo>
                <a:lnTo>
                  <a:pt x="4792674" y="3781268"/>
                </a:lnTo>
                <a:lnTo>
                  <a:pt x="313779" y="3781268"/>
                </a:lnTo>
                <a:lnTo>
                  <a:pt x="308328" y="3772297"/>
                </a:lnTo>
                <a:cubicBezTo>
                  <a:pt x="111694" y="3410325"/>
                  <a:pt x="0" y="2995514"/>
                  <a:pt x="0" y="2554615"/>
                </a:cubicBezTo>
                <a:cubicBezTo>
                  <a:pt x="0" y="1143740"/>
                  <a:pt x="1143740" y="0"/>
                  <a:pt x="2554615" y="0"/>
                </a:cubicBezTo>
                <a:close/>
              </a:path>
            </a:pathLst>
          </a:custGeom>
          <a:effectLst>
            <a:softEdge rad="0"/>
          </a:effectLst>
        </p:spPr>
      </p:pic>
      <p:sp>
        <p:nvSpPr>
          <p:cNvPr id="9" name="TextBox 8">
            <a:extLst>
              <a:ext uri="{FF2B5EF4-FFF2-40B4-BE49-F238E27FC236}">
                <a16:creationId xmlns:a16="http://schemas.microsoft.com/office/drawing/2014/main" id="{20F359F0-87FB-40CE-A667-726BD922B1C1}"/>
              </a:ext>
            </a:extLst>
          </p:cNvPr>
          <p:cNvSpPr txBox="1"/>
          <p:nvPr/>
        </p:nvSpPr>
        <p:spPr>
          <a:xfrm>
            <a:off x="6632714" y="1896240"/>
            <a:ext cx="3674754" cy="210693"/>
          </a:xfrm>
          <a:prstGeom prst="rect">
            <a:avLst/>
          </a:prstGeom>
          <a:solidFill>
            <a:srgbClr val="000000">
              <a:alpha val="50000"/>
            </a:srgbClr>
          </a:solidFill>
          <a:ln>
            <a:noFill/>
          </a:ln>
        </p:spPr>
        <p:txBody>
          <a:bodyPr wrap="square" rtlCol="0">
            <a:noAutofit/>
          </a:bodyPr>
          <a:lstStyle/>
          <a:p>
            <a:pPr algn="ctr">
              <a:spcAft>
                <a:spcPts val="600"/>
              </a:spcAft>
            </a:pPr>
            <a:r>
              <a:rPr lang="en-US" sz="800">
                <a:solidFill>
                  <a:srgbClr val="FFFFFF"/>
                </a:solidFill>
              </a:rPr>
              <a:t>https://www.dallasnews.com/news/crime/2019/12/30/plano-doctor-charged-with-child-sex-abuse-met-teens-on-grindr-recorded-encounters-police-say/</a:t>
            </a:r>
          </a:p>
        </p:txBody>
      </p:sp>
    </p:spTree>
    <p:extLst>
      <p:ext uri="{BB962C8B-B14F-4D97-AF65-F5344CB8AC3E}">
        <p14:creationId xmlns:p14="http://schemas.microsoft.com/office/powerpoint/2010/main" val="2447846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28">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3B972E-9142-4A09-8052-19FFE543191F}"/>
              </a:ext>
            </a:extLst>
          </p:cNvPr>
          <p:cNvSpPr>
            <a:spLocks noGrp="1"/>
          </p:cNvSpPr>
          <p:nvPr>
            <p:ph type="title"/>
          </p:nvPr>
        </p:nvSpPr>
        <p:spPr>
          <a:xfrm>
            <a:off x="838201" y="345810"/>
            <a:ext cx="5120561" cy="1325563"/>
          </a:xfrm>
        </p:spPr>
        <p:txBody>
          <a:bodyPr vert="horz" lIns="91440" tIns="45720" rIns="91440" bIns="45720" rtlCol="0" anchor="ctr">
            <a:normAutofit/>
          </a:bodyPr>
          <a:lstStyle/>
          <a:p>
            <a:r>
              <a:rPr lang="en-US" kern="1200">
                <a:solidFill>
                  <a:schemeClr val="tx1"/>
                </a:solidFill>
                <a:latin typeface="+mj-lt"/>
                <a:ea typeface="+mj-ea"/>
                <a:cs typeface="+mj-cs"/>
              </a:rPr>
              <a:t>Skout</a:t>
            </a:r>
          </a:p>
        </p:txBody>
      </p:sp>
      <p:sp>
        <p:nvSpPr>
          <p:cNvPr id="4" name="TextBox 3">
            <a:extLst>
              <a:ext uri="{FF2B5EF4-FFF2-40B4-BE49-F238E27FC236}">
                <a16:creationId xmlns:a16="http://schemas.microsoft.com/office/drawing/2014/main" id="{F5C1B0FC-F8B4-4920-BAAD-9D92981FE857}"/>
              </a:ext>
            </a:extLst>
          </p:cNvPr>
          <p:cNvSpPr txBox="1"/>
          <p:nvPr/>
        </p:nvSpPr>
        <p:spPr>
          <a:xfrm>
            <a:off x="838201" y="1825625"/>
            <a:ext cx="5092194" cy="4351338"/>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dirty="0"/>
              <a:t>Dating app that uses your location to find people</a:t>
            </a:r>
            <a:endParaRPr lang="en-US"/>
          </a:p>
          <a:p>
            <a:pPr indent="-228600">
              <a:lnSpc>
                <a:spcPct val="90000"/>
              </a:lnSpc>
              <a:spcAft>
                <a:spcPts val="600"/>
              </a:spcAft>
              <a:buFont typeface="Arial" panose="020B0604020202020204" pitchFamily="34" charset="0"/>
              <a:buChar char="•"/>
            </a:pPr>
            <a:r>
              <a:rPr lang="en-US" dirty="0"/>
              <a:t>near you, this is much like the app “Badoo” and “</a:t>
            </a:r>
            <a:r>
              <a:rPr lang="en-US"/>
              <a:t>MeetMe</a:t>
            </a:r>
            <a:r>
              <a:rPr lang="en-US" dirty="0"/>
              <a:t>”</a:t>
            </a:r>
            <a:endParaRPr lang="en-US"/>
          </a:p>
          <a:p>
            <a:pPr marL="285750" indent="-228600">
              <a:lnSpc>
                <a:spcPct val="90000"/>
              </a:lnSpc>
              <a:spcAft>
                <a:spcPts val="600"/>
              </a:spcAft>
              <a:buFont typeface="Arial" panose="020B0604020202020204" pitchFamily="34" charset="0"/>
              <a:buChar char="•"/>
            </a:pPr>
            <a:r>
              <a:rPr lang="en-US" dirty="0"/>
              <a:t>The issue: </a:t>
            </a:r>
            <a:r>
              <a:rPr lang="en-US"/>
              <a:t>Skout</a:t>
            </a:r>
            <a:r>
              <a:rPr lang="en-US" dirty="0"/>
              <a:t> has been shut down in a few countries due to the amount of reported underage assaults.</a:t>
            </a:r>
            <a:endParaRPr lang="en-US"/>
          </a:p>
        </p:txBody>
      </p:sp>
      <p:sp>
        <p:nvSpPr>
          <p:cNvPr id="44" name="Oval 30">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83676042-F36A-4277-BB7D-287DE1A5C460}"/>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872" b="1867"/>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45" name="Arc 32">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D4FCABC7-76DB-4E32-9316-B4096ECE541E}"/>
              </a:ext>
            </a:extLst>
          </p:cNvPr>
          <p:cNvPicPr>
            <a:picLocks noChangeAspect="1"/>
          </p:cNvPicPr>
          <p:nvPr/>
        </p:nvPicPr>
        <p:blipFill rotWithShape="1">
          <a:blip r:embed="rId4">
            <a:extLst>
              <a:ext uri="{28A0092B-C50C-407E-A947-70E740481C1C}">
                <a14:useLocalDpi xmlns:a14="http://schemas.microsoft.com/office/drawing/2010/main" val="0"/>
              </a:ext>
            </a:extLst>
          </a:blip>
          <a:srcRect r="21904" b="4"/>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3" name="TextBox 2">
            <a:extLst>
              <a:ext uri="{FF2B5EF4-FFF2-40B4-BE49-F238E27FC236}">
                <a16:creationId xmlns:a16="http://schemas.microsoft.com/office/drawing/2014/main" id="{78DAA888-6996-4FA9-AD48-00C97018A904}"/>
              </a:ext>
            </a:extLst>
          </p:cNvPr>
          <p:cNvSpPr txBox="1"/>
          <p:nvPr/>
        </p:nvSpPr>
        <p:spPr>
          <a:xfrm>
            <a:off x="1327355" y="6076335"/>
            <a:ext cx="5968429" cy="369332"/>
          </a:xfrm>
          <a:prstGeom prst="rect">
            <a:avLst/>
          </a:prstGeom>
          <a:noFill/>
        </p:spPr>
        <p:txBody>
          <a:bodyPr wrap="none" rtlCol="0">
            <a:spAutoFit/>
          </a:bodyPr>
          <a:lstStyle/>
          <a:p>
            <a:pPr>
              <a:spcAft>
                <a:spcPts val="600"/>
              </a:spcAft>
            </a:pPr>
            <a:r>
              <a:rPr lang="en-US" dirty="0"/>
              <a:t>https://hype.my/2020/187710/thai-woman-rape-abuse-mco/</a:t>
            </a:r>
            <a:endParaRPr lang="en-US"/>
          </a:p>
        </p:txBody>
      </p:sp>
    </p:spTree>
    <p:extLst>
      <p:ext uri="{BB962C8B-B14F-4D97-AF65-F5344CB8AC3E}">
        <p14:creationId xmlns:p14="http://schemas.microsoft.com/office/powerpoint/2010/main" val="4143037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45B28B-8231-4F58-AD3D-61AA4D468B40}"/>
              </a:ext>
            </a:extLst>
          </p:cNvPr>
          <p:cNvSpPr>
            <a:spLocks noGrp="1"/>
          </p:cNvSpPr>
          <p:nvPr>
            <p:ph type="title"/>
          </p:nvPr>
        </p:nvSpPr>
        <p:spPr>
          <a:xfrm>
            <a:off x="838201" y="345810"/>
            <a:ext cx="5120561" cy="1325563"/>
          </a:xfrm>
        </p:spPr>
        <p:txBody>
          <a:bodyPr vert="horz" lIns="91440" tIns="45720" rIns="91440" bIns="45720" rtlCol="0" anchor="ctr">
            <a:normAutofit/>
          </a:bodyPr>
          <a:lstStyle/>
          <a:p>
            <a:r>
              <a:rPr lang="en-US" kern="1200">
                <a:solidFill>
                  <a:schemeClr val="tx1"/>
                </a:solidFill>
                <a:latin typeface="+mj-lt"/>
                <a:ea typeface="+mj-ea"/>
                <a:cs typeface="+mj-cs"/>
              </a:rPr>
              <a:t>Whatsapp</a:t>
            </a:r>
          </a:p>
        </p:txBody>
      </p:sp>
      <p:sp>
        <p:nvSpPr>
          <p:cNvPr id="3" name="TextBox 2">
            <a:extLst>
              <a:ext uri="{FF2B5EF4-FFF2-40B4-BE49-F238E27FC236}">
                <a16:creationId xmlns:a16="http://schemas.microsoft.com/office/drawing/2014/main" id="{D8303CDD-431A-4AF8-AEF5-8FB30F54171D}"/>
              </a:ext>
            </a:extLst>
          </p:cNvPr>
          <p:cNvSpPr txBox="1"/>
          <p:nvPr/>
        </p:nvSpPr>
        <p:spPr>
          <a:xfrm>
            <a:off x="838201" y="1825625"/>
            <a:ext cx="5092194" cy="4351338"/>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a:t>Whatsapp is a messaging system that encrypts</a:t>
            </a:r>
          </a:p>
          <a:p>
            <a:pPr indent="-228600">
              <a:lnSpc>
                <a:spcPct val="90000"/>
              </a:lnSpc>
              <a:spcAft>
                <a:spcPts val="600"/>
              </a:spcAft>
              <a:buFont typeface="Arial" panose="020B0604020202020204" pitchFamily="34" charset="0"/>
              <a:buChar char="•"/>
            </a:pPr>
            <a:r>
              <a:rPr lang="en-US"/>
              <a:t> your messages between you and another individual</a:t>
            </a:r>
          </a:p>
          <a:p>
            <a:pPr marL="285750" indent="-228600">
              <a:lnSpc>
                <a:spcPct val="90000"/>
              </a:lnSpc>
              <a:spcAft>
                <a:spcPts val="600"/>
              </a:spcAft>
              <a:buFont typeface="Arial" panose="020B0604020202020204" pitchFamily="34" charset="0"/>
              <a:buChar char="•"/>
            </a:pPr>
            <a:r>
              <a:rPr lang="en-US"/>
              <a:t>Predators will often lure kids on here from dating sites</a:t>
            </a:r>
          </a:p>
          <a:p>
            <a:pPr indent="-228600">
              <a:lnSpc>
                <a:spcPct val="90000"/>
              </a:lnSpc>
              <a:spcAft>
                <a:spcPts val="600"/>
              </a:spcAft>
              <a:buFont typeface="Arial" panose="020B0604020202020204" pitchFamily="34" charset="0"/>
              <a:buChar char="•"/>
            </a:pPr>
            <a:r>
              <a:rPr lang="en-US"/>
              <a:t> so that law enforcement can have no way of seeing their</a:t>
            </a:r>
          </a:p>
          <a:p>
            <a:pPr indent="-228600">
              <a:lnSpc>
                <a:spcPct val="90000"/>
              </a:lnSpc>
              <a:spcAft>
                <a:spcPts val="600"/>
              </a:spcAft>
              <a:buFont typeface="Arial" panose="020B0604020202020204" pitchFamily="34" charset="0"/>
              <a:buChar char="•"/>
            </a:pPr>
            <a:r>
              <a:rPr lang="en-US"/>
              <a:t>chat logs. This is just like Kik messneger</a:t>
            </a:r>
          </a:p>
        </p:txBody>
      </p:sp>
      <p:sp>
        <p:nvSpPr>
          <p:cNvPr id="47" name="Oval 46">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38831523-246A-494B-A362-658EA223EA45}"/>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689" r="1" b="2052"/>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49" name="Arc 48">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6" name="Picture 5">
            <a:extLst>
              <a:ext uri="{FF2B5EF4-FFF2-40B4-BE49-F238E27FC236}">
                <a16:creationId xmlns:a16="http://schemas.microsoft.com/office/drawing/2014/main" id="{2A02EB2B-CDBF-484B-B3D7-29926573C83A}"/>
              </a:ext>
            </a:extLst>
          </p:cNvPr>
          <p:cNvPicPr>
            <a:picLocks noChangeAspect="1"/>
          </p:cNvPicPr>
          <p:nvPr/>
        </p:nvPicPr>
        <p:blipFill rotWithShape="1">
          <a:blip r:embed="rId4">
            <a:extLst>
              <a:ext uri="{28A0092B-C50C-407E-A947-70E740481C1C}">
                <a14:useLocalDpi xmlns:a14="http://schemas.microsoft.com/office/drawing/2010/main" val="0"/>
              </a:ext>
            </a:extLst>
          </a:blip>
          <a:srcRect r="21904" b="4"/>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2356281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9B9F33B-F0CC-4410-85D0-1B957DF435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4022DA-4364-4131-8E4E-AD60C5FCB258}"/>
              </a:ext>
            </a:extLst>
          </p:cNvPr>
          <p:cNvSpPr>
            <a:spLocks noGrp="1"/>
          </p:cNvSpPr>
          <p:nvPr>
            <p:ph type="title"/>
          </p:nvPr>
        </p:nvSpPr>
        <p:spPr>
          <a:xfrm>
            <a:off x="838201" y="365125"/>
            <a:ext cx="5393360" cy="1325563"/>
          </a:xfrm>
        </p:spPr>
        <p:txBody>
          <a:bodyPr vert="horz" lIns="91440" tIns="45720" rIns="91440" bIns="45720" rtlCol="0" anchor="ctr">
            <a:normAutofit/>
          </a:bodyPr>
          <a:lstStyle/>
          <a:p>
            <a:r>
              <a:rPr lang="en-US" kern="1200">
                <a:solidFill>
                  <a:schemeClr val="tx1"/>
                </a:solidFill>
                <a:latin typeface="+mj-lt"/>
                <a:ea typeface="+mj-ea"/>
                <a:cs typeface="+mj-cs"/>
              </a:rPr>
              <a:t>TikTok</a:t>
            </a:r>
          </a:p>
        </p:txBody>
      </p:sp>
      <p:sp>
        <p:nvSpPr>
          <p:cNvPr id="19" name="Freeform: Shape 18">
            <a:extLst>
              <a:ext uri="{FF2B5EF4-FFF2-40B4-BE49-F238E27FC236}">
                <a16:creationId xmlns:a16="http://schemas.microsoft.com/office/drawing/2014/main" id="{55CB1B7E-4B0B-4E99-9560-9667270DA7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64EE2A35-BEBC-4D9C-BF5D-528F33FA4E39}"/>
              </a:ext>
            </a:extLst>
          </p:cNvPr>
          <p:cNvSpPr txBox="1"/>
          <p:nvPr/>
        </p:nvSpPr>
        <p:spPr>
          <a:xfrm>
            <a:off x="838200" y="1825625"/>
            <a:ext cx="5393361" cy="4351338"/>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dirty="0"/>
              <a:t>Everyone knows about </a:t>
            </a:r>
            <a:r>
              <a:rPr lang="en-US"/>
              <a:t>TikTok</a:t>
            </a:r>
            <a:r>
              <a:rPr lang="en-US" dirty="0"/>
              <a:t>. It’s an</a:t>
            </a:r>
            <a:endParaRPr lang="en-US"/>
          </a:p>
          <a:p>
            <a:pPr indent="-228600">
              <a:lnSpc>
                <a:spcPct val="90000"/>
              </a:lnSpc>
              <a:spcAft>
                <a:spcPts val="600"/>
              </a:spcAft>
              <a:buFont typeface="Arial" panose="020B0604020202020204" pitchFamily="34" charset="0"/>
              <a:buChar char="•"/>
            </a:pPr>
            <a:r>
              <a:rPr lang="en-US" dirty="0"/>
              <a:t>app where people love to create and share </a:t>
            </a:r>
            <a:endParaRPr lang="en-US"/>
          </a:p>
          <a:p>
            <a:pPr indent="-228600">
              <a:lnSpc>
                <a:spcPct val="90000"/>
              </a:lnSpc>
              <a:spcAft>
                <a:spcPts val="600"/>
              </a:spcAft>
              <a:buFont typeface="Arial" panose="020B0604020202020204" pitchFamily="34" charset="0"/>
              <a:buChar char="•"/>
            </a:pPr>
            <a:r>
              <a:rPr lang="en-US" dirty="0"/>
              <a:t>videos. It’s super popular among teens.</a:t>
            </a:r>
            <a:endParaRPr lang="en-US"/>
          </a:p>
          <a:p>
            <a:pPr marL="285750" indent="-228600">
              <a:lnSpc>
                <a:spcPct val="90000"/>
              </a:lnSpc>
              <a:spcAft>
                <a:spcPts val="600"/>
              </a:spcAft>
              <a:buFont typeface="Arial" panose="020B0604020202020204" pitchFamily="34" charset="0"/>
              <a:buChar char="•"/>
            </a:pPr>
            <a:r>
              <a:rPr lang="en-US" dirty="0"/>
              <a:t>The issue: a lot of the bad content takes a</a:t>
            </a:r>
            <a:endParaRPr lang="en-US"/>
          </a:p>
          <a:p>
            <a:pPr indent="-228600">
              <a:lnSpc>
                <a:spcPct val="90000"/>
              </a:lnSpc>
              <a:spcAft>
                <a:spcPts val="600"/>
              </a:spcAft>
              <a:buFont typeface="Arial" panose="020B0604020202020204" pitchFamily="34" charset="0"/>
              <a:buChar char="•"/>
            </a:pPr>
            <a:r>
              <a:rPr lang="en-US" dirty="0"/>
              <a:t>while to be removed (a guy’s suicide video stayed on </a:t>
            </a:r>
            <a:r>
              <a:rPr lang="en-US"/>
              <a:t>TikTok</a:t>
            </a:r>
          </a:p>
          <a:p>
            <a:pPr indent="-228600">
              <a:lnSpc>
                <a:spcPct val="90000"/>
              </a:lnSpc>
              <a:spcAft>
                <a:spcPts val="600"/>
              </a:spcAft>
              <a:buFont typeface="Arial" panose="020B0604020202020204" pitchFamily="34" charset="0"/>
              <a:buChar char="•"/>
            </a:pPr>
            <a:r>
              <a:rPr lang="en-US" dirty="0"/>
              <a:t>for days before being removed). </a:t>
            </a:r>
            <a:endParaRPr lang="en-US"/>
          </a:p>
          <a:p>
            <a:pPr indent="-228600">
              <a:lnSpc>
                <a:spcPct val="90000"/>
              </a:lnSpc>
              <a:spcAft>
                <a:spcPts val="600"/>
              </a:spcAft>
              <a:buFont typeface="Arial" panose="020B0604020202020204" pitchFamily="34" charset="0"/>
              <a:buChar char="•"/>
            </a:pPr>
            <a:r>
              <a:rPr lang="en-US" dirty="0"/>
              <a:t>Predators also use this to exploit teens and children</a:t>
            </a:r>
            <a:endParaRPr lang="en-US"/>
          </a:p>
        </p:txBody>
      </p:sp>
      <p:sp>
        <p:nvSpPr>
          <p:cNvPr id="21" name="Oval 20">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631" y="2700688"/>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Logo&#10;&#10;Description automatically generated">
            <a:extLst>
              <a:ext uri="{FF2B5EF4-FFF2-40B4-BE49-F238E27FC236}">
                <a16:creationId xmlns:a16="http://schemas.microsoft.com/office/drawing/2014/main" id="{F836964D-7B3E-4EBE-93B4-B6B783561E02}"/>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8219558" y="852372"/>
            <a:ext cx="3096807" cy="3096807"/>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23" name="Freeform: Shape 22">
            <a:extLst>
              <a:ext uri="{FF2B5EF4-FFF2-40B4-BE49-F238E27FC236}">
                <a16:creationId xmlns:a16="http://schemas.microsoft.com/office/drawing/2014/main" id="{196DE3D2-178D-4017-842D-87C88CE92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3881"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25" name="Straight Connector 24">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55865" y="1026771"/>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018121F-DEF8-4CBC-B40A-C050B0216918}"/>
              </a:ext>
            </a:extLst>
          </p:cNvPr>
          <p:cNvPicPr>
            <a:picLocks noChangeAspect="1"/>
          </p:cNvPicPr>
          <p:nvPr/>
        </p:nvPicPr>
        <p:blipFill rotWithShape="1">
          <a:blip r:embed="rId4">
            <a:extLst>
              <a:ext uri="{28A0092B-C50C-407E-A947-70E740481C1C}">
                <a14:useLocalDpi xmlns:a14="http://schemas.microsoft.com/office/drawing/2010/main" val="0"/>
              </a:ext>
            </a:extLst>
          </a:blip>
          <a:srcRect r="16019" b="2"/>
          <a:stretch/>
        </p:blipFill>
        <p:spPr>
          <a:xfrm>
            <a:off x="6723881" y="4685200"/>
            <a:ext cx="2733741" cy="2172801"/>
          </a:xfrm>
          <a:custGeom>
            <a:avLst/>
            <a:gdLst/>
            <a:ahLst/>
            <a:cxnLst/>
            <a:rect l="l" t="t" r="r" b="b"/>
            <a:pathLst>
              <a:path w="2733741" h="2172801">
                <a:moveTo>
                  <a:pt x="1366871" y="0"/>
                </a:moveTo>
                <a:cubicBezTo>
                  <a:pt x="2121772" y="0"/>
                  <a:pt x="2733741" y="595368"/>
                  <a:pt x="2733741" y="1329791"/>
                </a:cubicBezTo>
                <a:cubicBezTo>
                  <a:pt x="2733741" y="1605200"/>
                  <a:pt x="2647683" y="1861054"/>
                  <a:pt x="2500301" y="2073290"/>
                </a:cubicBezTo>
                <a:lnTo>
                  <a:pt x="2423813" y="2172801"/>
                </a:lnTo>
                <a:lnTo>
                  <a:pt x="309928" y="2172801"/>
                </a:lnTo>
                <a:lnTo>
                  <a:pt x="233440" y="2073290"/>
                </a:lnTo>
                <a:cubicBezTo>
                  <a:pt x="86058" y="1861054"/>
                  <a:pt x="0" y="1605200"/>
                  <a:pt x="0" y="1329791"/>
                </a:cubicBezTo>
                <a:cubicBezTo>
                  <a:pt x="0" y="595368"/>
                  <a:pt x="611969" y="0"/>
                  <a:pt x="1366871" y="0"/>
                </a:cubicBezTo>
                <a:close/>
              </a:path>
            </a:pathLst>
          </a:custGeom>
        </p:spPr>
      </p:pic>
      <p:sp>
        <p:nvSpPr>
          <p:cNvPr id="27" name="Arc 26">
            <a:extLst>
              <a:ext uri="{FF2B5EF4-FFF2-40B4-BE49-F238E27FC236}">
                <a16:creationId xmlns:a16="http://schemas.microsoft.com/office/drawing/2014/main" id="{034ACCCC-54D4-4F78-9B85-4A34FEBAA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54998">
            <a:off x="6055857" y="4209253"/>
            <a:ext cx="3868217" cy="3868217"/>
          </a:xfrm>
          <a:prstGeom prst="arc">
            <a:avLst>
              <a:gd name="adj1" fmla="val 16200000"/>
              <a:gd name="adj2" fmla="val 20479261"/>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72413CFE-8B8A-45C9-B7BA-CF49986D4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4" name="Rectangle 3">
            <a:extLst>
              <a:ext uri="{FF2B5EF4-FFF2-40B4-BE49-F238E27FC236}">
                <a16:creationId xmlns:a16="http://schemas.microsoft.com/office/drawing/2014/main" id="{D0A1CF01-56FC-4DD3-A5D2-98BEBE8D2EAB}"/>
              </a:ext>
            </a:extLst>
          </p:cNvPr>
          <p:cNvSpPr/>
          <p:nvPr/>
        </p:nvSpPr>
        <p:spPr>
          <a:xfrm>
            <a:off x="596325" y="5750713"/>
            <a:ext cx="6096000" cy="646331"/>
          </a:xfrm>
          <a:prstGeom prst="rect">
            <a:avLst/>
          </a:prstGeom>
        </p:spPr>
        <p:txBody>
          <a:bodyPr>
            <a:spAutoFit/>
          </a:bodyPr>
          <a:lstStyle/>
          <a:p>
            <a:pPr>
              <a:spcAft>
                <a:spcPts val="600"/>
              </a:spcAft>
            </a:pPr>
            <a:r>
              <a:rPr lang="en-US" dirty="0"/>
              <a:t>https://bakersfieldnow.com/news/local/tik-tok-snapchat-and-other-apps-predators-are-using-to-exploit-children</a:t>
            </a:r>
            <a:endParaRPr lang="en-US"/>
          </a:p>
        </p:txBody>
      </p:sp>
    </p:spTree>
    <p:extLst>
      <p:ext uri="{BB962C8B-B14F-4D97-AF65-F5344CB8AC3E}">
        <p14:creationId xmlns:p14="http://schemas.microsoft.com/office/powerpoint/2010/main" val="3446155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6">
            <a:extLst>
              <a:ext uri="{FF2B5EF4-FFF2-40B4-BE49-F238E27FC236}">
                <a16:creationId xmlns:a16="http://schemas.microsoft.com/office/drawing/2014/main" id="{DEE5C6BA-FE2A-4C38-8D88-E70C06E54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18">
            <a:extLst>
              <a:ext uri="{FF2B5EF4-FFF2-40B4-BE49-F238E27FC236}">
                <a16:creationId xmlns:a16="http://schemas.microsoft.com/office/drawing/2014/main" id="{53E66F28-0926-4CFB-BDAB-646CAB184C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0930E67E-0C64-4C07-A983-22DE2E323D0C}"/>
              </a:ext>
            </a:extLst>
          </p:cNvPr>
          <p:cNvSpPr>
            <a:spLocks noGrp="1"/>
          </p:cNvSpPr>
          <p:nvPr>
            <p:ph type="title"/>
          </p:nvPr>
        </p:nvSpPr>
        <p:spPr>
          <a:xfrm>
            <a:off x="804672" y="802955"/>
            <a:ext cx="4977976" cy="1454051"/>
          </a:xfrm>
        </p:spPr>
        <p:txBody>
          <a:bodyPr vert="horz" lIns="91440" tIns="45720" rIns="91440" bIns="45720" rtlCol="0" anchor="ctr">
            <a:normAutofit/>
          </a:bodyPr>
          <a:lstStyle/>
          <a:p>
            <a:r>
              <a:rPr lang="en-US" kern="1200">
                <a:solidFill>
                  <a:srgbClr val="000000"/>
                </a:solidFill>
                <a:latin typeface="+mj-lt"/>
                <a:ea typeface="+mj-ea"/>
                <a:cs typeface="+mj-cs"/>
              </a:rPr>
              <a:t>Bumble</a:t>
            </a:r>
          </a:p>
        </p:txBody>
      </p:sp>
      <p:sp>
        <p:nvSpPr>
          <p:cNvPr id="26" name="Freeform 60">
            <a:extLst>
              <a:ext uri="{FF2B5EF4-FFF2-40B4-BE49-F238E27FC236}">
                <a16:creationId xmlns:a16="http://schemas.microsoft.com/office/drawing/2014/main" id="{DE9FA85F-F0FB-4952-A05F-04CC67B18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3099" y="1"/>
            <a:ext cx="3960192" cy="2251543"/>
          </a:xfrm>
          <a:custGeom>
            <a:avLst/>
            <a:gdLst>
              <a:gd name="connsiteX0" fmla="*/ 20753 w 3960192"/>
              <a:gd name="connsiteY0" fmla="*/ 0 h 2251543"/>
              <a:gd name="connsiteX1" fmla="*/ 3939439 w 3960192"/>
              <a:gd name="connsiteY1" fmla="*/ 0 h 2251543"/>
              <a:gd name="connsiteX2" fmla="*/ 3949969 w 3960192"/>
              <a:gd name="connsiteY2" fmla="*/ 68994 h 2251543"/>
              <a:gd name="connsiteX3" fmla="*/ 3960192 w 3960192"/>
              <a:gd name="connsiteY3" fmla="*/ 271447 h 2251543"/>
              <a:gd name="connsiteX4" fmla="*/ 1980096 w 3960192"/>
              <a:gd name="connsiteY4" fmla="*/ 2251543 h 2251543"/>
              <a:gd name="connsiteX5" fmla="*/ 0 w 3960192"/>
              <a:gd name="connsiteY5" fmla="*/ 271447 h 2251543"/>
              <a:gd name="connsiteX6" fmla="*/ 10223 w 3960192"/>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251543">
                <a:moveTo>
                  <a:pt x="20753" y="0"/>
                </a:moveTo>
                <a:lnTo>
                  <a:pt x="3939439" y="0"/>
                </a:lnTo>
                <a:lnTo>
                  <a:pt x="3949969" y="68994"/>
                </a:lnTo>
                <a:cubicBezTo>
                  <a:pt x="3956729" y="135559"/>
                  <a:pt x="3960192" y="203099"/>
                  <a:pt x="3960192" y="271447"/>
                </a:cubicBezTo>
                <a:cubicBezTo>
                  <a:pt x="3960192" y="1365024"/>
                  <a:pt x="3073673" y="2251543"/>
                  <a:pt x="1980096" y="2251543"/>
                </a:cubicBezTo>
                <a:cubicBezTo>
                  <a:pt x="886519" y="2251543"/>
                  <a:pt x="0" y="1365024"/>
                  <a:pt x="0" y="271447"/>
                </a:cubicBezTo>
                <a:cubicBezTo>
                  <a:pt x="0" y="203099"/>
                  <a:pt x="3463" y="135559"/>
                  <a:pt x="10223"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02C0EF3E-028C-4CBF-BBAC-AFB6D9FC4E3E}"/>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1" b="14105"/>
          <a:stretch/>
        </p:blipFill>
        <p:spPr>
          <a:xfrm>
            <a:off x="6632714" y="1"/>
            <a:ext cx="3674754" cy="2106932"/>
          </a:xfrm>
          <a:custGeom>
            <a:avLst/>
            <a:gdLst/>
            <a:ahLst/>
            <a:cxnLst/>
            <a:rect l="l" t="t" r="r" b="b"/>
            <a:pathLst>
              <a:path w="3674754" h="2106932">
                <a:moveTo>
                  <a:pt x="21954" y="0"/>
                </a:moveTo>
                <a:lnTo>
                  <a:pt x="3652800" y="0"/>
                </a:lnTo>
                <a:lnTo>
                  <a:pt x="3665268" y="81694"/>
                </a:lnTo>
                <a:cubicBezTo>
                  <a:pt x="3671541" y="143461"/>
                  <a:pt x="3674754" y="206133"/>
                  <a:pt x="3674754" y="269555"/>
                </a:cubicBezTo>
                <a:cubicBezTo>
                  <a:pt x="3674754" y="1284311"/>
                  <a:pt x="2852132" y="2106932"/>
                  <a:pt x="1837377" y="2106932"/>
                </a:cubicBezTo>
                <a:cubicBezTo>
                  <a:pt x="822622" y="2106932"/>
                  <a:pt x="0" y="1284311"/>
                  <a:pt x="0" y="269555"/>
                </a:cubicBezTo>
                <a:cubicBezTo>
                  <a:pt x="0" y="206133"/>
                  <a:pt x="3214" y="143461"/>
                  <a:pt x="9486" y="81694"/>
                </a:cubicBezTo>
                <a:close/>
              </a:path>
            </a:pathLst>
          </a:custGeom>
          <a:effectLst>
            <a:softEdge rad="0"/>
          </a:effectLst>
        </p:spPr>
      </p:pic>
      <p:sp>
        <p:nvSpPr>
          <p:cNvPr id="3" name="TextBox 2">
            <a:extLst>
              <a:ext uri="{FF2B5EF4-FFF2-40B4-BE49-F238E27FC236}">
                <a16:creationId xmlns:a16="http://schemas.microsoft.com/office/drawing/2014/main" id="{A9A75E41-68E2-42EB-8C52-5CB585DE71A7}"/>
              </a:ext>
            </a:extLst>
          </p:cNvPr>
          <p:cNvSpPr txBox="1"/>
          <p:nvPr/>
        </p:nvSpPr>
        <p:spPr>
          <a:xfrm>
            <a:off x="804672" y="2421682"/>
            <a:ext cx="4977578" cy="3639289"/>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2000">
                <a:solidFill>
                  <a:srgbClr val="000000"/>
                </a:solidFill>
              </a:rPr>
              <a:t>Online dating app where women have to </a:t>
            </a:r>
          </a:p>
          <a:p>
            <a:pPr indent="-228600">
              <a:lnSpc>
                <a:spcPct val="90000"/>
              </a:lnSpc>
              <a:spcAft>
                <a:spcPts val="600"/>
              </a:spcAft>
              <a:buFont typeface="Arial" panose="020B0604020202020204" pitchFamily="34" charset="0"/>
              <a:buChar char="•"/>
            </a:pPr>
            <a:r>
              <a:rPr lang="en-US" sz="2000">
                <a:solidFill>
                  <a:srgbClr val="000000"/>
                </a:solidFill>
              </a:rPr>
              <a:t> initiate the conversation</a:t>
            </a:r>
          </a:p>
          <a:p>
            <a:pPr marL="285750" indent="-228600">
              <a:lnSpc>
                <a:spcPct val="90000"/>
              </a:lnSpc>
              <a:spcAft>
                <a:spcPts val="600"/>
              </a:spcAft>
              <a:buFont typeface="Arial" panose="020B0604020202020204" pitchFamily="34" charset="0"/>
              <a:buChar char="•"/>
            </a:pPr>
            <a:r>
              <a:rPr lang="en-US" sz="2000">
                <a:solidFill>
                  <a:srgbClr val="000000"/>
                </a:solidFill>
              </a:rPr>
              <a:t>This could potentially be dangerous for teens as</a:t>
            </a:r>
          </a:p>
          <a:p>
            <a:pPr indent="-228600">
              <a:lnSpc>
                <a:spcPct val="90000"/>
              </a:lnSpc>
              <a:spcAft>
                <a:spcPts val="600"/>
              </a:spcAft>
              <a:buFont typeface="Arial" panose="020B0604020202020204" pitchFamily="34" charset="0"/>
              <a:buChar char="•"/>
            </a:pPr>
            <a:r>
              <a:rPr lang="en-US" sz="2000">
                <a:solidFill>
                  <a:srgbClr val="000000"/>
                </a:solidFill>
              </a:rPr>
              <a:t>dating apps have been involved in a lot of crimes.</a:t>
            </a:r>
          </a:p>
        </p:txBody>
      </p:sp>
      <p:sp>
        <p:nvSpPr>
          <p:cNvPr id="23" name="Freeform 68">
            <a:extLst>
              <a:ext uri="{FF2B5EF4-FFF2-40B4-BE49-F238E27FC236}">
                <a16:creationId xmlns:a16="http://schemas.microsoft.com/office/drawing/2014/main" id="{FEBD362A-CC27-47D9-8FC3-A5E91BA07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5296" y="2922177"/>
            <a:ext cx="4956705" cy="3945299"/>
          </a:xfrm>
          <a:custGeom>
            <a:avLst/>
            <a:gdLst>
              <a:gd name="connsiteX0" fmla="*/ 2718646 w 4956705"/>
              <a:gd name="connsiteY0" fmla="*/ 0 h 3945299"/>
              <a:gd name="connsiteX1" fmla="*/ 4816486 w 4956705"/>
              <a:gd name="connsiteY1" fmla="*/ 989335 h 3945299"/>
              <a:gd name="connsiteX2" fmla="*/ 4956705 w 4956705"/>
              <a:gd name="connsiteY2" fmla="*/ 1176848 h 3945299"/>
              <a:gd name="connsiteX3" fmla="*/ 4956705 w 4956705"/>
              <a:gd name="connsiteY3" fmla="*/ 3945299 h 3945299"/>
              <a:gd name="connsiteX4" fmla="*/ 294783 w 4956705"/>
              <a:gd name="connsiteY4" fmla="*/ 3945299 h 3945299"/>
              <a:gd name="connsiteX5" fmla="*/ 213645 w 4956705"/>
              <a:gd name="connsiteY5" fmla="*/ 3776866 h 3945299"/>
              <a:gd name="connsiteX6" fmla="*/ 0 w 4956705"/>
              <a:gd name="connsiteY6" fmla="*/ 2718646 h 3945299"/>
              <a:gd name="connsiteX7" fmla="*/ 2718646 w 4956705"/>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6705" h="3945299">
                <a:moveTo>
                  <a:pt x="2718646" y="0"/>
                </a:moveTo>
                <a:cubicBezTo>
                  <a:pt x="3563221" y="0"/>
                  <a:pt x="4317846" y="385123"/>
                  <a:pt x="4816486" y="989335"/>
                </a:cubicBezTo>
                <a:lnTo>
                  <a:pt x="4956705" y="1176848"/>
                </a:lnTo>
                <a:lnTo>
                  <a:pt x="4956705" y="3945299"/>
                </a:lnTo>
                <a:lnTo>
                  <a:pt x="294783" y="3945299"/>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a:extLst>
              <a:ext uri="{FF2B5EF4-FFF2-40B4-BE49-F238E27FC236}">
                <a16:creationId xmlns:a16="http://schemas.microsoft.com/office/drawing/2014/main" id="{1AE8AC25-FBC2-494D-B4E4-5EC5BAAAB146}"/>
              </a:ext>
            </a:extLst>
          </p:cNvPr>
          <p:cNvPicPr>
            <a:picLocks noGrp="1" noChangeAspect="1"/>
          </p:cNvPicPr>
          <p:nvPr>
            <p:ph idx="1"/>
          </p:nvPr>
        </p:nvPicPr>
        <p:blipFill rotWithShape="1">
          <a:blip r:embed="rId4">
            <a:alphaModFix/>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10362" r="3" b="10743"/>
          <a:stretch/>
        </p:blipFill>
        <p:spPr>
          <a:xfrm>
            <a:off x="7399326" y="3086207"/>
            <a:ext cx="4792674" cy="3781268"/>
          </a:xfrm>
          <a:custGeom>
            <a:avLst/>
            <a:gdLst/>
            <a:ahLst/>
            <a:cxnLst/>
            <a:rect l="l" t="t" r="r" b="b"/>
            <a:pathLst>
              <a:path w="4792674" h="3781268">
                <a:moveTo>
                  <a:pt x="2554615" y="0"/>
                </a:moveTo>
                <a:cubicBezTo>
                  <a:pt x="3436412" y="0"/>
                  <a:pt x="4213859" y="446774"/>
                  <a:pt x="4672942" y="1126306"/>
                </a:cubicBezTo>
                <a:lnTo>
                  <a:pt x="4792674" y="1323391"/>
                </a:lnTo>
                <a:lnTo>
                  <a:pt x="4792674" y="3781268"/>
                </a:lnTo>
                <a:lnTo>
                  <a:pt x="313779" y="3781268"/>
                </a:lnTo>
                <a:lnTo>
                  <a:pt x="308328" y="3772297"/>
                </a:lnTo>
                <a:cubicBezTo>
                  <a:pt x="111694" y="3410325"/>
                  <a:pt x="0" y="2995514"/>
                  <a:pt x="0" y="2554615"/>
                </a:cubicBezTo>
                <a:cubicBezTo>
                  <a:pt x="0" y="1143740"/>
                  <a:pt x="1143740" y="0"/>
                  <a:pt x="2554615" y="0"/>
                </a:cubicBezTo>
                <a:close/>
              </a:path>
            </a:pathLst>
          </a:custGeom>
          <a:effectLst>
            <a:softEdge rad="0"/>
          </a:effectLst>
        </p:spPr>
      </p:pic>
    </p:spTree>
    <p:extLst>
      <p:ext uri="{BB962C8B-B14F-4D97-AF65-F5344CB8AC3E}">
        <p14:creationId xmlns:p14="http://schemas.microsoft.com/office/powerpoint/2010/main" val="4063000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EE5C6BA-FE2A-4C38-8D88-E70C06E54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53E66F28-0926-4CFB-BDAB-646CAB184C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11EB3889-AF6E-4C9F-AEF9-23255C0C4ED6}"/>
              </a:ext>
            </a:extLst>
          </p:cNvPr>
          <p:cNvSpPr>
            <a:spLocks noGrp="1"/>
          </p:cNvSpPr>
          <p:nvPr>
            <p:ph type="title"/>
          </p:nvPr>
        </p:nvSpPr>
        <p:spPr>
          <a:xfrm>
            <a:off x="804672" y="802955"/>
            <a:ext cx="4977976" cy="1454051"/>
          </a:xfrm>
        </p:spPr>
        <p:txBody>
          <a:bodyPr vert="horz" lIns="91440" tIns="45720" rIns="91440" bIns="45720" rtlCol="0" anchor="ctr">
            <a:normAutofit/>
          </a:bodyPr>
          <a:lstStyle/>
          <a:p>
            <a:r>
              <a:rPr lang="en-US" kern="1200">
                <a:solidFill>
                  <a:srgbClr val="000000"/>
                </a:solidFill>
                <a:latin typeface="+mj-lt"/>
                <a:ea typeface="+mj-ea"/>
                <a:cs typeface="+mj-cs"/>
              </a:rPr>
              <a:t>Snapchat</a:t>
            </a:r>
          </a:p>
        </p:txBody>
      </p:sp>
      <p:sp>
        <p:nvSpPr>
          <p:cNvPr id="21" name="Freeform 60">
            <a:extLst>
              <a:ext uri="{FF2B5EF4-FFF2-40B4-BE49-F238E27FC236}">
                <a16:creationId xmlns:a16="http://schemas.microsoft.com/office/drawing/2014/main" id="{DE9FA85F-F0FB-4952-A05F-04CC67B18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3099" y="1"/>
            <a:ext cx="3960192" cy="2251543"/>
          </a:xfrm>
          <a:custGeom>
            <a:avLst/>
            <a:gdLst>
              <a:gd name="connsiteX0" fmla="*/ 20753 w 3960192"/>
              <a:gd name="connsiteY0" fmla="*/ 0 h 2251543"/>
              <a:gd name="connsiteX1" fmla="*/ 3939439 w 3960192"/>
              <a:gd name="connsiteY1" fmla="*/ 0 h 2251543"/>
              <a:gd name="connsiteX2" fmla="*/ 3949969 w 3960192"/>
              <a:gd name="connsiteY2" fmla="*/ 68994 h 2251543"/>
              <a:gd name="connsiteX3" fmla="*/ 3960192 w 3960192"/>
              <a:gd name="connsiteY3" fmla="*/ 271447 h 2251543"/>
              <a:gd name="connsiteX4" fmla="*/ 1980096 w 3960192"/>
              <a:gd name="connsiteY4" fmla="*/ 2251543 h 2251543"/>
              <a:gd name="connsiteX5" fmla="*/ 0 w 3960192"/>
              <a:gd name="connsiteY5" fmla="*/ 271447 h 2251543"/>
              <a:gd name="connsiteX6" fmla="*/ 10223 w 3960192"/>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251543">
                <a:moveTo>
                  <a:pt x="20753" y="0"/>
                </a:moveTo>
                <a:lnTo>
                  <a:pt x="3939439" y="0"/>
                </a:lnTo>
                <a:lnTo>
                  <a:pt x="3949969" y="68994"/>
                </a:lnTo>
                <a:cubicBezTo>
                  <a:pt x="3956729" y="135559"/>
                  <a:pt x="3960192" y="203099"/>
                  <a:pt x="3960192" y="271447"/>
                </a:cubicBezTo>
                <a:cubicBezTo>
                  <a:pt x="3960192" y="1365024"/>
                  <a:pt x="3073673" y="2251543"/>
                  <a:pt x="1980096" y="2251543"/>
                </a:cubicBezTo>
                <a:cubicBezTo>
                  <a:pt x="886519" y="2251543"/>
                  <a:pt x="0" y="1365024"/>
                  <a:pt x="0" y="271447"/>
                </a:cubicBezTo>
                <a:cubicBezTo>
                  <a:pt x="0" y="203099"/>
                  <a:pt x="3463" y="135559"/>
                  <a:pt x="10223"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a:extLst>
              <a:ext uri="{FF2B5EF4-FFF2-40B4-BE49-F238E27FC236}">
                <a16:creationId xmlns:a16="http://schemas.microsoft.com/office/drawing/2014/main" id="{1DFCADAD-FC73-441E-9E52-EC3B798362E4}"/>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1" b="14105"/>
          <a:stretch/>
        </p:blipFill>
        <p:spPr>
          <a:xfrm>
            <a:off x="6632714" y="1"/>
            <a:ext cx="3674754" cy="2106932"/>
          </a:xfrm>
          <a:custGeom>
            <a:avLst/>
            <a:gdLst/>
            <a:ahLst/>
            <a:cxnLst/>
            <a:rect l="l" t="t" r="r" b="b"/>
            <a:pathLst>
              <a:path w="3674754" h="2106932">
                <a:moveTo>
                  <a:pt x="21954" y="0"/>
                </a:moveTo>
                <a:lnTo>
                  <a:pt x="3652800" y="0"/>
                </a:lnTo>
                <a:lnTo>
                  <a:pt x="3665268" y="81694"/>
                </a:lnTo>
                <a:cubicBezTo>
                  <a:pt x="3671541" y="143461"/>
                  <a:pt x="3674754" y="206133"/>
                  <a:pt x="3674754" y="269555"/>
                </a:cubicBezTo>
                <a:cubicBezTo>
                  <a:pt x="3674754" y="1284311"/>
                  <a:pt x="2852132" y="2106932"/>
                  <a:pt x="1837377" y="2106932"/>
                </a:cubicBezTo>
                <a:cubicBezTo>
                  <a:pt x="822622" y="2106932"/>
                  <a:pt x="0" y="1284311"/>
                  <a:pt x="0" y="269555"/>
                </a:cubicBezTo>
                <a:cubicBezTo>
                  <a:pt x="0" y="206133"/>
                  <a:pt x="3214" y="143461"/>
                  <a:pt x="9486" y="81694"/>
                </a:cubicBezTo>
                <a:close/>
              </a:path>
            </a:pathLst>
          </a:custGeom>
          <a:effectLst>
            <a:softEdge rad="0"/>
          </a:effectLst>
        </p:spPr>
      </p:pic>
      <p:sp>
        <p:nvSpPr>
          <p:cNvPr id="3" name="TextBox 2">
            <a:extLst>
              <a:ext uri="{FF2B5EF4-FFF2-40B4-BE49-F238E27FC236}">
                <a16:creationId xmlns:a16="http://schemas.microsoft.com/office/drawing/2014/main" id="{039CC532-937B-47BD-AFE7-0BC69F48D7C1}"/>
              </a:ext>
            </a:extLst>
          </p:cNvPr>
          <p:cNvSpPr txBox="1"/>
          <p:nvPr/>
        </p:nvSpPr>
        <p:spPr>
          <a:xfrm>
            <a:off x="804672" y="2421682"/>
            <a:ext cx="4977578" cy="3639289"/>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1700">
                <a:solidFill>
                  <a:srgbClr val="000000"/>
                </a:solidFill>
              </a:rPr>
              <a:t>Every teen has a snapchat, but this can be unsafe</a:t>
            </a:r>
          </a:p>
          <a:p>
            <a:pPr indent="-228600">
              <a:lnSpc>
                <a:spcPct val="90000"/>
              </a:lnSpc>
              <a:spcAft>
                <a:spcPts val="600"/>
              </a:spcAft>
              <a:buFont typeface="Arial" panose="020B0604020202020204" pitchFamily="34" charset="0"/>
              <a:buChar char="•"/>
            </a:pPr>
            <a:r>
              <a:rPr lang="en-US" sz="1700">
                <a:solidFill>
                  <a:srgbClr val="000000"/>
                </a:solidFill>
              </a:rPr>
              <a:t>for a few reasons.</a:t>
            </a:r>
          </a:p>
          <a:p>
            <a:pPr marL="285750" indent="-228600">
              <a:lnSpc>
                <a:spcPct val="90000"/>
              </a:lnSpc>
              <a:spcAft>
                <a:spcPts val="600"/>
              </a:spcAft>
              <a:buFont typeface="Arial" panose="020B0604020202020204" pitchFamily="34" charset="0"/>
              <a:buChar char="•"/>
            </a:pPr>
            <a:r>
              <a:rPr lang="en-US" sz="1700">
                <a:solidFill>
                  <a:srgbClr val="000000"/>
                </a:solidFill>
              </a:rPr>
              <a:t>If someone sends an unsolicited inappropriate picture,</a:t>
            </a:r>
          </a:p>
          <a:p>
            <a:pPr indent="-228600">
              <a:lnSpc>
                <a:spcPct val="90000"/>
              </a:lnSpc>
              <a:spcAft>
                <a:spcPts val="600"/>
              </a:spcAft>
              <a:buFont typeface="Arial" panose="020B0604020202020204" pitchFamily="34" charset="0"/>
              <a:buChar char="•"/>
            </a:pPr>
            <a:r>
              <a:rPr lang="en-US" sz="1700">
                <a:solidFill>
                  <a:srgbClr val="000000"/>
                </a:solidFill>
              </a:rPr>
              <a:t>It can’t really be monitored due to the fact that pictures are</a:t>
            </a:r>
          </a:p>
          <a:p>
            <a:pPr indent="-228600">
              <a:lnSpc>
                <a:spcPct val="90000"/>
              </a:lnSpc>
              <a:spcAft>
                <a:spcPts val="600"/>
              </a:spcAft>
              <a:buFont typeface="Arial" panose="020B0604020202020204" pitchFamily="34" charset="0"/>
              <a:buChar char="•"/>
            </a:pPr>
            <a:r>
              <a:rPr lang="en-US" sz="1700">
                <a:solidFill>
                  <a:srgbClr val="000000"/>
                </a:solidFill>
              </a:rPr>
              <a:t>gone after 10 seconds. Also, not hiding your location on this</a:t>
            </a:r>
          </a:p>
          <a:p>
            <a:pPr indent="-228600">
              <a:lnSpc>
                <a:spcPct val="90000"/>
              </a:lnSpc>
              <a:spcAft>
                <a:spcPts val="600"/>
              </a:spcAft>
              <a:buFont typeface="Arial" panose="020B0604020202020204" pitchFamily="34" charset="0"/>
              <a:buChar char="•"/>
            </a:pPr>
            <a:r>
              <a:rPr lang="en-US" sz="1700">
                <a:solidFill>
                  <a:srgbClr val="000000"/>
                </a:solidFill>
              </a:rPr>
              <a:t>app could result in dire consequences. Not only that, predators</a:t>
            </a:r>
          </a:p>
          <a:p>
            <a:pPr indent="-228600">
              <a:lnSpc>
                <a:spcPct val="90000"/>
              </a:lnSpc>
              <a:spcAft>
                <a:spcPts val="600"/>
              </a:spcAft>
              <a:buFont typeface="Arial" panose="020B0604020202020204" pitchFamily="34" charset="0"/>
              <a:buChar char="•"/>
            </a:pPr>
            <a:r>
              <a:rPr lang="en-US" sz="1700">
                <a:solidFill>
                  <a:srgbClr val="000000"/>
                </a:solidFill>
              </a:rPr>
              <a:t>use this app to lure teens.</a:t>
            </a:r>
          </a:p>
        </p:txBody>
      </p:sp>
      <p:sp>
        <p:nvSpPr>
          <p:cNvPr id="23" name="Freeform 68">
            <a:extLst>
              <a:ext uri="{FF2B5EF4-FFF2-40B4-BE49-F238E27FC236}">
                <a16:creationId xmlns:a16="http://schemas.microsoft.com/office/drawing/2014/main" id="{FEBD362A-CC27-47D9-8FC3-A5E91BA07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5296" y="2922177"/>
            <a:ext cx="4956705" cy="3945299"/>
          </a:xfrm>
          <a:custGeom>
            <a:avLst/>
            <a:gdLst>
              <a:gd name="connsiteX0" fmla="*/ 2718646 w 4956705"/>
              <a:gd name="connsiteY0" fmla="*/ 0 h 3945299"/>
              <a:gd name="connsiteX1" fmla="*/ 4816486 w 4956705"/>
              <a:gd name="connsiteY1" fmla="*/ 989335 h 3945299"/>
              <a:gd name="connsiteX2" fmla="*/ 4956705 w 4956705"/>
              <a:gd name="connsiteY2" fmla="*/ 1176848 h 3945299"/>
              <a:gd name="connsiteX3" fmla="*/ 4956705 w 4956705"/>
              <a:gd name="connsiteY3" fmla="*/ 3945299 h 3945299"/>
              <a:gd name="connsiteX4" fmla="*/ 294783 w 4956705"/>
              <a:gd name="connsiteY4" fmla="*/ 3945299 h 3945299"/>
              <a:gd name="connsiteX5" fmla="*/ 213645 w 4956705"/>
              <a:gd name="connsiteY5" fmla="*/ 3776866 h 3945299"/>
              <a:gd name="connsiteX6" fmla="*/ 0 w 4956705"/>
              <a:gd name="connsiteY6" fmla="*/ 2718646 h 3945299"/>
              <a:gd name="connsiteX7" fmla="*/ 2718646 w 4956705"/>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6705" h="3945299">
                <a:moveTo>
                  <a:pt x="2718646" y="0"/>
                </a:moveTo>
                <a:cubicBezTo>
                  <a:pt x="3563221" y="0"/>
                  <a:pt x="4317846" y="385123"/>
                  <a:pt x="4816486" y="989335"/>
                </a:cubicBezTo>
                <a:lnTo>
                  <a:pt x="4956705" y="1176848"/>
                </a:lnTo>
                <a:lnTo>
                  <a:pt x="4956705" y="3945299"/>
                </a:lnTo>
                <a:lnTo>
                  <a:pt x="294783" y="3945299"/>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a:extLst>
              <a:ext uri="{FF2B5EF4-FFF2-40B4-BE49-F238E27FC236}">
                <a16:creationId xmlns:a16="http://schemas.microsoft.com/office/drawing/2014/main" id="{84BCC745-E0E0-4A70-81AA-DDEAB302361F}"/>
              </a:ext>
            </a:extLst>
          </p:cNvPr>
          <p:cNvPicPr>
            <a:picLocks noGrp="1" noChangeAspect="1"/>
          </p:cNvPicPr>
          <p:nvPr>
            <p:ph idx="1"/>
          </p:nvPr>
        </p:nvPicPr>
        <p:blipFill rotWithShape="1">
          <a:blip r:embed="rId4">
            <a:alphaModFix/>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12750" r="3" b="8355"/>
          <a:stretch/>
        </p:blipFill>
        <p:spPr>
          <a:xfrm>
            <a:off x="7399326" y="3086207"/>
            <a:ext cx="4792674" cy="3781268"/>
          </a:xfrm>
          <a:custGeom>
            <a:avLst/>
            <a:gdLst/>
            <a:ahLst/>
            <a:cxnLst/>
            <a:rect l="l" t="t" r="r" b="b"/>
            <a:pathLst>
              <a:path w="4792674" h="3781268">
                <a:moveTo>
                  <a:pt x="2554615" y="0"/>
                </a:moveTo>
                <a:cubicBezTo>
                  <a:pt x="3436412" y="0"/>
                  <a:pt x="4213859" y="446774"/>
                  <a:pt x="4672942" y="1126306"/>
                </a:cubicBezTo>
                <a:lnTo>
                  <a:pt x="4792674" y="1323391"/>
                </a:lnTo>
                <a:lnTo>
                  <a:pt x="4792674" y="3781268"/>
                </a:lnTo>
                <a:lnTo>
                  <a:pt x="313779" y="3781268"/>
                </a:lnTo>
                <a:lnTo>
                  <a:pt x="308328" y="3772297"/>
                </a:lnTo>
                <a:cubicBezTo>
                  <a:pt x="111694" y="3410325"/>
                  <a:pt x="0" y="2995514"/>
                  <a:pt x="0" y="2554615"/>
                </a:cubicBezTo>
                <a:cubicBezTo>
                  <a:pt x="0" y="1143740"/>
                  <a:pt x="1143740" y="0"/>
                  <a:pt x="2554615" y="0"/>
                </a:cubicBezTo>
                <a:close/>
              </a:path>
            </a:pathLst>
          </a:custGeom>
          <a:effectLst>
            <a:softEdge rad="0"/>
          </a:effectLst>
        </p:spPr>
      </p:pic>
      <p:sp>
        <p:nvSpPr>
          <p:cNvPr id="4" name="Rectangle 3">
            <a:extLst>
              <a:ext uri="{FF2B5EF4-FFF2-40B4-BE49-F238E27FC236}">
                <a16:creationId xmlns:a16="http://schemas.microsoft.com/office/drawing/2014/main" id="{412B7BED-EF5C-4EBF-916F-1841F2017B4C}"/>
              </a:ext>
            </a:extLst>
          </p:cNvPr>
          <p:cNvSpPr/>
          <p:nvPr/>
        </p:nvSpPr>
        <p:spPr>
          <a:xfrm>
            <a:off x="1268361" y="5713896"/>
            <a:ext cx="6096000" cy="923330"/>
          </a:xfrm>
          <a:prstGeom prst="rect">
            <a:avLst/>
          </a:prstGeom>
        </p:spPr>
        <p:txBody>
          <a:bodyPr>
            <a:spAutoFit/>
          </a:bodyPr>
          <a:lstStyle/>
          <a:p>
            <a:pPr>
              <a:spcAft>
                <a:spcPts val="600"/>
              </a:spcAft>
            </a:pPr>
            <a:r>
              <a:rPr lang="en-US" dirty="0"/>
              <a:t>https://www.news4jax.com/news/local/2020/06/15/man-arrested-charged-after-alleged-sexual-exploitation-of-clay-county-minor/</a:t>
            </a:r>
            <a:endParaRPr lang="en-US"/>
          </a:p>
        </p:txBody>
      </p:sp>
    </p:spTree>
    <p:extLst>
      <p:ext uri="{BB962C8B-B14F-4D97-AF65-F5344CB8AC3E}">
        <p14:creationId xmlns:p14="http://schemas.microsoft.com/office/powerpoint/2010/main" val="1005504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558F58E-93BA-44A3-BCDA-585AFF2E4F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001323-AA11-4423-8236-0BD7F2DE21E1}"/>
              </a:ext>
            </a:extLst>
          </p:cNvPr>
          <p:cNvSpPr>
            <a:spLocks noGrp="1"/>
          </p:cNvSpPr>
          <p:nvPr>
            <p:ph type="title"/>
          </p:nvPr>
        </p:nvSpPr>
        <p:spPr>
          <a:xfrm>
            <a:off x="842134" y="1482647"/>
            <a:ext cx="3080938" cy="833833"/>
          </a:xfrm>
        </p:spPr>
        <p:txBody>
          <a:bodyPr vert="horz" lIns="91440" tIns="45720" rIns="91440" bIns="45720" rtlCol="0" anchor="t">
            <a:normAutofit/>
          </a:bodyPr>
          <a:lstStyle/>
          <a:p>
            <a:r>
              <a:rPr lang="en-US" dirty="0"/>
              <a:t>Live.me</a:t>
            </a:r>
          </a:p>
        </p:txBody>
      </p:sp>
      <p:cxnSp>
        <p:nvCxnSpPr>
          <p:cNvPr id="12" name="Straight Arrow Connector 11">
            <a:extLst>
              <a:ext uri="{FF2B5EF4-FFF2-40B4-BE49-F238E27FC236}">
                <a16:creationId xmlns:a16="http://schemas.microsoft.com/office/drawing/2014/main" id="{BCD0BBC1-A7D4-445D-98AC-95A6A45D8E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1148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8E787099-F518-4A9F-B0DE-DA315D1BD606}"/>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897" r="7546" b="-2"/>
          <a:stretch/>
        </p:blipFill>
        <p:spPr>
          <a:xfrm>
            <a:off x="5913124" y="10"/>
            <a:ext cx="6278877" cy="6857990"/>
          </a:xfrm>
          <a:custGeom>
            <a:avLst/>
            <a:gdLst/>
            <a:ahLst/>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
        <p:nvSpPr>
          <p:cNvPr id="3" name="TextBox 2">
            <a:extLst>
              <a:ext uri="{FF2B5EF4-FFF2-40B4-BE49-F238E27FC236}">
                <a16:creationId xmlns:a16="http://schemas.microsoft.com/office/drawing/2014/main" id="{111F9B91-AB93-4132-9053-D11E099B1520}"/>
              </a:ext>
            </a:extLst>
          </p:cNvPr>
          <p:cNvSpPr txBox="1"/>
          <p:nvPr/>
        </p:nvSpPr>
        <p:spPr>
          <a:xfrm rot="10800000" flipV="1">
            <a:off x="471949" y="5938687"/>
            <a:ext cx="7452852" cy="646331"/>
          </a:xfrm>
          <a:prstGeom prst="rect">
            <a:avLst/>
          </a:prstGeom>
          <a:noFill/>
        </p:spPr>
        <p:txBody>
          <a:bodyPr wrap="square" rtlCol="0">
            <a:spAutoFit/>
          </a:bodyPr>
          <a:lstStyle/>
          <a:p>
            <a:r>
              <a:rPr lang="en-US" dirty="0"/>
              <a:t>https://www.ajc.com/news/national/iowa-man-gets-120-years-prison-for-sex-abuse-child-live-streaming-abuse/TMRQekstpGR1RdQv34H0jP/</a:t>
            </a:r>
          </a:p>
        </p:txBody>
      </p:sp>
      <p:sp>
        <p:nvSpPr>
          <p:cNvPr id="4" name="TextBox 3">
            <a:extLst>
              <a:ext uri="{FF2B5EF4-FFF2-40B4-BE49-F238E27FC236}">
                <a16:creationId xmlns:a16="http://schemas.microsoft.com/office/drawing/2014/main" id="{42140582-DE86-4F3F-8578-83A7412252EC}"/>
              </a:ext>
            </a:extLst>
          </p:cNvPr>
          <p:cNvSpPr txBox="1"/>
          <p:nvPr/>
        </p:nvSpPr>
        <p:spPr>
          <a:xfrm>
            <a:off x="655320" y="2782669"/>
            <a:ext cx="4959499" cy="646331"/>
          </a:xfrm>
          <a:prstGeom prst="rect">
            <a:avLst/>
          </a:prstGeom>
          <a:noFill/>
        </p:spPr>
        <p:txBody>
          <a:bodyPr wrap="none" rtlCol="0">
            <a:spAutoFit/>
          </a:bodyPr>
          <a:lstStyle/>
          <a:p>
            <a:pPr marL="285750" indent="-285750">
              <a:buFont typeface="Arial" panose="020B0604020202020204" pitchFamily="34" charset="0"/>
              <a:buChar char="•"/>
            </a:pPr>
            <a:r>
              <a:rPr lang="en-US" dirty="0" err="1"/>
              <a:t>Live.Me</a:t>
            </a:r>
            <a:r>
              <a:rPr lang="en-US" dirty="0"/>
              <a:t> is an app similar to </a:t>
            </a:r>
            <a:r>
              <a:rPr lang="en-US" dirty="0" err="1"/>
              <a:t>TikTok</a:t>
            </a:r>
            <a:endParaRPr lang="en-US" dirty="0"/>
          </a:p>
          <a:p>
            <a:pPr marL="285750" indent="-285750">
              <a:buFont typeface="Arial" panose="020B0604020202020204" pitchFamily="34" charset="0"/>
              <a:buChar char="•"/>
            </a:pPr>
            <a:r>
              <a:rPr lang="en-US" dirty="0"/>
              <a:t>It has had quite a few cases of child exploitation</a:t>
            </a:r>
          </a:p>
        </p:txBody>
      </p:sp>
    </p:spTree>
    <p:extLst>
      <p:ext uri="{BB962C8B-B14F-4D97-AF65-F5344CB8AC3E}">
        <p14:creationId xmlns:p14="http://schemas.microsoft.com/office/powerpoint/2010/main" val="37675344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DE5036F072DCA4FAA34BD8E505AE3B5" ma:contentTypeVersion="7" ma:contentTypeDescription="Create a new document." ma:contentTypeScope="" ma:versionID="d7646662cb00e2e8ae4fa2adaa6347a8">
  <xsd:schema xmlns:xsd="http://www.w3.org/2001/XMLSchema" xmlns:xs="http://www.w3.org/2001/XMLSchema" xmlns:p="http://schemas.microsoft.com/office/2006/metadata/properties" xmlns:ns3="45385855-624b-4892-aae3-0dc4ccbb8718" xmlns:ns4="bff96439-2bb8-41fd-aa3c-11b0acff70cd" targetNamespace="http://schemas.microsoft.com/office/2006/metadata/properties" ma:root="true" ma:fieldsID="0fa51353a05d04745ac3603d76c61a95" ns3:_="" ns4:_="">
    <xsd:import namespace="45385855-624b-4892-aae3-0dc4ccbb8718"/>
    <xsd:import namespace="bff96439-2bb8-41fd-aa3c-11b0acff70c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385855-624b-4892-aae3-0dc4ccbb87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ff96439-2bb8-41fd-aa3c-11b0acff70c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27A397-006C-401C-87B7-A11D66CFCB31}">
  <ds:schemaRefs>
    <ds:schemaRef ds:uri="http://schemas.microsoft.com/sharepoint/v3/contenttype/forms"/>
  </ds:schemaRefs>
</ds:datastoreItem>
</file>

<file path=customXml/itemProps2.xml><?xml version="1.0" encoding="utf-8"?>
<ds:datastoreItem xmlns:ds="http://schemas.openxmlformats.org/officeDocument/2006/customXml" ds:itemID="{F6B55896-2B8E-4BDD-8A8A-599E0A30E7D7}">
  <ds:schemaRefs>
    <ds:schemaRef ds:uri="http://purl.org/dc/dcmitype/"/>
    <ds:schemaRef ds:uri="http://schemas.microsoft.com/office/2006/documentManagement/types"/>
    <ds:schemaRef ds:uri="http://www.w3.org/XML/1998/namespace"/>
    <ds:schemaRef ds:uri="http://purl.org/dc/elements/1.1/"/>
    <ds:schemaRef ds:uri="bff96439-2bb8-41fd-aa3c-11b0acff70cd"/>
    <ds:schemaRef ds:uri="http://purl.org/dc/terms/"/>
    <ds:schemaRef ds:uri="http://schemas.microsoft.com/office/2006/metadata/properties"/>
    <ds:schemaRef ds:uri="http://schemas.microsoft.com/office/infopath/2007/PartnerControls"/>
    <ds:schemaRef ds:uri="http://schemas.openxmlformats.org/package/2006/metadata/core-properties"/>
    <ds:schemaRef ds:uri="45385855-624b-4892-aae3-0dc4ccbb8718"/>
  </ds:schemaRefs>
</ds:datastoreItem>
</file>

<file path=customXml/itemProps3.xml><?xml version="1.0" encoding="utf-8"?>
<ds:datastoreItem xmlns:ds="http://schemas.openxmlformats.org/officeDocument/2006/customXml" ds:itemID="{77909D07-71A0-42CB-97FF-B4734F3C2F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385855-624b-4892-aae3-0dc4ccbb8718"/>
    <ds:schemaRef ds:uri="bff96439-2bb8-41fd-aa3c-11b0acff70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TotalTime>
  <Words>1132</Words>
  <Application>Microsoft Office PowerPoint</Application>
  <PresentationFormat>Widescreen</PresentationFormat>
  <Paragraphs>79</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Dangerous Apps</vt:lpstr>
      <vt:lpstr>MeetMe</vt:lpstr>
      <vt:lpstr>PowerPoint Presentation</vt:lpstr>
      <vt:lpstr>Skout</vt:lpstr>
      <vt:lpstr>Whatsapp</vt:lpstr>
      <vt:lpstr>TikTok</vt:lpstr>
      <vt:lpstr>Bumble</vt:lpstr>
      <vt:lpstr>Snapchat</vt:lpstr>
      <vt:lpstr>Live.me</vt:lpstr>
      <vt:lpstr>Whisper</vt:lpstr>
      <vt:lpstr>Omegle </vt:lpstr>
      <vt:lpstr>Ask.fm</vt:lpstr>
      <vt:lpstr>Calculator#</vt:lpstr>
      <vt:lpstr>Hot or Not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Dangerous Apps</dc:title>
  <dc:creator>alexa James</dc:creator>
  <cp:lastModifiedBy>Thompson Jonathan</cp:lastModifiedBy>
  <cp:revision>1</cp:revision>
  <dcterms:created xsi:type="dcterms:W3CDTF">2021-01-06T22:28:59Z</dcterms:created>
  <dcterms:modified xsi:type="dcterms:W3CDTF">2021-01-11T17:16:07Z</dcterms:modified>
</cp:coreProperties>
</file>